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2"/>
  </p:notesMasterIdLst>
  <p:handoutMasterIdLst>
    <p:handoutMasterId r:id="rId43"/>
  </p:handoutMasterIdLst>
  <p:sldIdLst>
    <p:sldId id="256" r:id="rId2"/>
    <p:sldId id="315" r:id="rId3"/>
    <p:sldId id="282" r:id="rId4"/>
    <p:sldId id="259" r:id="rId5"/>
    <p:sldId id="283" r:id="rId6"/>
    <p:sldId id="284" r:id="rId7"/>
    <p:sldId id="324" r:id="rId8"/>
    <p:sldId id="325" r:id="rId9"/>
    <p:sldId id="326" r:id="rId10"/>
    <p:sldId id="323" r:id="rId11"/>
    <p:sldId id="289" r:id="rId12"/>
    <p:sldId id="290" r:id="rId13"/>
    <p:sldId id="291" r:id="rId14"/>
    <p:sldId id="292" r:id="rId15"/>
    <p:sldId id="293" r:id="rId16"/>
    <p:sldId id="294" r:id="rId17"/>
    <p:sldId id="295" r:id="rId18"/>
    <p:sldId id="301" r:id="rId19"/>
    <p:sldId id="308" r:id="rId20"/>
    <p:sldId id="302" r:id="rId21"/>
    <p:sldId id="307" r:id="rId22"/>
    <p:sldId id="322" r:id="rId23"/>
    <p:sldId id="300" r:id="rId24"/>
    <p:sldId id="327" r:id="rId25"/>
    <p:sldId id="319" r:id="rId26"/>
    <p:sldId id="318" r:id="rId27"/>
    <p:sldId id="299" r:id="rId28"/>
    <p:sldId id="321" r:id="rId29"/>
    <p:sldId id="309" r:id="rId30"/>
    <p:sldId id="328" r:id="rId31"/>
    <p:sldId id="330" r:id="rId32"/>
    <p:sldId id="331" r:id="rId33"/>
    <p:sldId id="332" r:id="rId34"/>
    <p:sldId id="335" r:id="rId35"/>
    <p:sldId id="336" r:id="rId36"/>
    <p:sldId id="333" r:id="rId37"/>
    <p:sldId id="334" r:id="rId38"/>
    <p:sldId id="320" r:id="rId39"/>
    <p:sldId id="317" r:id="rId40"/>
    <p:sldId id="329" r:id="rId41"/>
  </p:sldIdLst>
  <p:sldSz cx="9144000" cy="6858000" type="screen4x3"/>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Cavolini" panose="03000502040302020204" pitchFamily="66" charset="0"/>
      <p:regular r:id="rId50"/>
      <p:bold r:id="rId51"/>
      <p:italic r:id="rId52"/>
      <p:boldItalic r:id="rId53"/>
    </p:embeddedFont>
    <p:embeddedFont>
      <p:font typeface="Mangal" panose="02040503050203030202" pitchFamily="18" charset="0"/>
      <p:regular r:id="rId54"/>
      <p:bold r:id="rId55"/>
    </p:embeddedFont>
    <p:embeddedFont>
      <p:font typeface="Open Sans" panose="020B0606030504020204" pitchFamily="34" charset="0"/>
      <p:regular r:id="rId56"/>
      <p:bold r:id="rId57"/>
      <p:italic r:id="rId58"/>
      <p:boldItalic r:id="rId59"/>
    </p:embeddedFont>
    <p:embeddedFont>
      <p:font typeface="Open Sans Light" panose="020B0306030504020204" pitchFamily="34" charset="0"/>
      <p:regular r:id="rId60"/>
      <p:italic r:id="rId61"/>
    </p:embeddedFont>
    <p:embeddedFont>
      <p:font typeface="Source Sans Pro" panose="020B0503030403020204" pitchFamily="34" charset="0"/>
      <p:regular r:id="rId62"/>
      <p:bold r:id="rId63"/>
      <p:italic r:id="rId64"/>
      <p:boldItalic r:id="rId65"/>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06" autoAdjust="0"/>
    <p:restoredTop sz="94660"/>
  </p:normalViewPr>
  <p:slideViewPr>
    <p:cSldViewPr snapToGrid="0">
      <p:cViewPr varScale="1">
        <p:scale>
          <a:sx n="111" d="100"/>
          <a:sy n="111" d="100"/>
        </p:scale>
        <p:origin x="43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11/05/2023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11/05/2023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AspkNFjhHIM" TargetMode="External"/><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hyperlink" Target="https://adddot.io/podcast/s3e2/"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hyperlink" Target="https://www.confluent.io/resources/ebook/data-mesh-architectures-with-event-streams/" TargetMode="External"/><Relationship Id="rId12" Type="http://schemas.openxmlformats.org/officeDocument/2006/relationships/image" Target="../media/image47.png"/><Relationship Id="rId2" Type="http://schemas.openxmlformats.org/officeDocument/2006/relationships/hyperlink" Target="https://www.youtube.com/watch?v=_bmYXWCxF_Q" TargetMode="External"/><Relationship Id="rId1" Type="http://schemas.openxmlformats.org/officeDocument/2006/relationships/slideLayout" Target="../slideLayouts/slideLayout10.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hyperlink" Target="https://www.amazon.it/Data-Mesh-Delivering-Data-driven-Value/dp/1492092398/ref=sr_1_1?adgrpid=138101593870&amp;gclid=Cj0KCQiAofieBhDXARIsAHTTldp7KRqV0UcmK8dwOU_45dkfyHRWROT6mnOOnHTu944yD7ygjM19G1oaArxmEALw_wcB&amp;hvadid=586741366025&amp;hvdev=c&amp;hvlocphy=20536&amp;hvnetw=g&amp;hvqmt=e&amp;hvrand=16000578354417188416&amp;hvtargid=kwd-1419977644244&amp;hydadcr=9076_1766613&amp;keywords=data+mesh+book&amp;qid=1675501266&amp;sr=8-1" TargetMode="External"/><Relationship Id="rId10" Type="http://schemas.openxmlformats.org/officeDocument/2006/relationships/hyperlink" Target="https://www.irion-edm.com/resources/data-fabric-data-mesh-whitepaper/" TargetMode="External"/><Relationship Id="rId4" Type="http://schemas.openxmlformats.org/officeDocument/2006/relationships/hyperlink" Target="https://martinfowler.com/articles/data-mesh-principles.html" TargetMode="Externa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hyperlink" Target="https://www.amazon.it/Cronache-Domain-Driven-Design-successo-esperienze/dp/8894255697/ref=sr_1_1?keywords=cronache+di+domain-driven+design&amp;qid=1675501375&amp;sprefix=cronache+di+doma%2Caps%2C100&amp;sr=8-1" TargetMode="External"/><Relationship Id="rId3" Type="http://schemas.openxmlformats.org/officeDocument/2006/relationships/image" Target="../media/image49.png"/><Relationship Id="rId7" Type="http://schemas.openxmlformats.org/officeDocument/2006/relationships/hyperlink" Target="https://github.com/cqrs-muflone" TargetMode="External"/><Relationship Id="rId12" Type="http://schemas.openxmlformats.org/officeDocument/2006/relationships/image" Target="../media/image7.png"/><Relationship Id="rId17" Type="http://schemas.openxmlformats.org/officeDocument/2006/relationships/image" Target="../media/image55.png"/><Relationship Id="rId2" Type="http://schemas.openxmlformats.org/officeDocument/2006/relationships/image" Target="../media/image48.jpg"/><Relationship Id="rId16" Type="http://schemas.openxmlformats.org/officeDocument/2006/relationships/hyperlink" Target="https://github.com/ace68" TargetMode="External"/><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image" Target="../media/image53.png"/><Relationship Id="rId5" Type="http://schemas.openxmlformats.org/officeDocument/2006/relationships/hyperlink" Target="mailto:alberto.acerbis@intre.it" TargetMode="External"/><Relationship Id="rId15" Type="http://schemas.openxmlformats.org/officeDocument/2006/relationships/hyperlink" Target="https://www.twitch.tv/dddbrewup" TargetMode="External"/><Relationship Id="rId10" Type="http://schemas.openxmlformats.org/officeDocument/2006/relationships/hyperlink" Target="https://albertoacerbis.com/" TargetMode="External"/><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17/05/2023 – Data Mesh</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0630" y="1812023"/>
            <a:ext cx="8198250" cy="1095292"/>
          </a:xfrm>
        </p:spPr>
        <p:txBody>
          <a:bodyPr/>
          <a:lstStyle/>
          <a:p>
            <a:r>
              <a:rPr lang="it-IT" sz="5400" dirty="0"/>
              <a:t>DDD anche nei Dati?</a:t>
            </a:r>
          </a:p>
        </p:txBody>
      </p:sp>
      <p:sp>
        <p:nvSpPr>
          <p:cNvPr id="8" name="Segnaposto testo 7">
            <a:extLst>
              <a:ext uri="{FF2B5EF4-FFF2-40B4-BE49-F238E27FC236}">
                <a16:creationId xmlns:a16="http://schemas.microsoft.com/office/drawing/2014/main" id="{B668D12B-23B1-A531-8009-E48E81B28805}"/>
              </a:ext>
            </a:extLst>
          </p:cNvPr>
          <p:cNvSpPr>
            <a:spLocks noGrp="1"/>
          </p:cNvSpPr>
          <p:nvPr>
            <p:ph type="body" sz="quarter" idx="10"/>
          </p:nvPr>
        </p:nvSpPr>
        <p:spPr>
          <a:xfrm>
            <a:off x="470630" y="3471527"/>
            <a:ext cx="8198708" cy="1091585"/>
          </a:xfrm>
        </p:spPr>
        <p:txBody>
          <a:bodyPr/>
          <a:lstStyle/>
          <a:p>
            <a:r>
              <a:rPr lang="it-IT" sz="3600" dirty="0"/>
              <a:t>(AKA Data Mesh)</a:t>
            </a:r>
            <a:endParaRPr lang="it-IT"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Disconnected</a:t>
            </a:r>
            <a:endParaRPr lang="it-IT" sz="2400" dirty="0"/>
          </a:p>
        </p:txBody>
      </p:sp>
      <p:pic>
        <p:nvPicPr>
          <p:cNvPr id="2" name="Immagine 1">
            <a:extLst>
              <a:ext uri="{FF2B5EF4-FFF2-40B4-BE49-F238E27FC236}">
                <a16:creationId xmlns:a16="http://schemas.microsoft.com/office/drawing/2014/main" id="{FDE987DA-9F7E-A888-A1D5-96EFFA3F329B}"/>
              </a:ext>
            </a:extLst>
          </p:cNvPr>
          <p:cNvPicPr>
            <a:picLocks noChangeAspect="1"/>
          </p:cNvPicPr>
          <p:nvPr/>
        </p:nvPicPr>
        <p:blipFill>
          <a:blip r:embed="rId2"/>
          <a:stretch>
            <a:fillRect/>
          </a:stretch>
        </p:blipFill>
        <p:spPr>
          <a:xfrm>
            <a:off x="3345730" y="2038241"/>
            <a:ext cx="5510653" cy="2989528"/>
          </a:xfrm>
          <a:prstGeom prst="rect">
            <a:avLst/>
          </a:prstGeom>
        </p:spPr>
      </p:pic>
    </p:spTree>
    <p:extLst>
      <p:ext uri="{BB962C8B-B14F-4D97-AF65-F5344CB8AC3E}">
        <p14:creationId xmlns:p14="http://schemas.microsoft.com/office/powerpoint/2010/main" val="316430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Data Mesh</a:t>
            </a:r>
            <a:br>
              <a:rPr lang="en-US" sz="2800" kern="1200" dirty="0">
                <a:solidFill>
                  <a:srgbClr val="FFFFFF"/>
                </a:solidFill>
                <a:latin typeface="+mj-lt"/>
                <a:ea typeface="+mj-ea"/>
                <a:cs typeface="+mj-cs"/>
              </a:rPr>
            </a:br>
            <a:r>
              <a:rPr lang="en-US" sz="1400" kern="1200" dirty="0">
                <a:solidFill>
                  <a:srgbClr val="FFFFFF"/>
                </a:solidFill>
                <a:latin typeface="+mj-lt"/>
                <a:ea typeface="+mj-ea"/>
                <a:cs typeface="+mj-cs"/>
              </a:rPr>
              <a:t>(</a:t>
            </a:r>
            <a:r>
              <a:rPr lang="en-US" sz="1400" kern="1200" dirty="0" err="1">
                <a:solidFill>
                  <a:srgbClr val="FFFFFF"/>
                </a:solidFill>
                <a:latin typeface="+mj-lt"/>
                <a:ea typeface="+mj-ea"/>
                <a:cs typeface="+mj-cs"/>
              </a:rPr>
              <a:t>Zhamak</a:t>
            </a:r>
            <a:r>
              <a:rPr lang="en-US" sz="1400" kern="1200" dirty="0">
                <a:solidFill>
                  <a:srgbClr val="FFFFFF"/>
                </a:solidFill>
                <a:latin typeface="+mj-lt"/>
                <a:ea typeface="+mj-ea"/>
                <a:cs typeface="+mj-cs"/>
              </a:rPr>
              <a:t> </a:t>
            </a:r>
            <a:r>
              <a:rPr lang="en-US" sz="1400" kern="1200" dirty="0" err="1">
                <a:solidFill>
                  <a:srgbClr val="FFFFFF"/>
                </a:solidFill>
                <a:latin typeface="+mj-lt"/>
                <a:ea typeface="+mj-ea"/>
                <a:cs typeface="+mj-cs"/>
              </a:rPr>
              <a:t>Dehghani</a:t>
            </a:r>
            <a:r>
              <a:rPr lang="en-US" sz="1400" kern="1200" dirty="0">
                <a:solidFill>
                  <a:srgbClr val="FFFFFF"/>
                </a:solidFill>
                <a:latin typeface="+mj-lt"/>
                <a:ea typeface="+mj-ea"/>
                <a:cs typeface="+mj-cs"/>
              </a:rPr>
              <a:t>)</a:t>
            </a:r>
            <a:r>
              <a:rPr lang="en-US" sz="2800" kern="1200" dirty="0">
                <a:solidFill>
                  <a:srgbClr val="FFFFFF"/>
                </a:solidFill>
                <a:latin typeface="+mj-lt"/>
                <a:ea typeface="+mj-ea"/>
                <a:cs typeface="+mj-cs"/>
              </a:rPr>
              <a:t> </a:t>
            </a:r>
          </a:p>
        </p:txBody>
      </p:sp>
      <p:pic>
        <p:nvPicPr>
          <p:cNvPr id="4" name="Immagine 3">
            <a:extLst>
              <a:ext uri="{FF2B5EF4-FFF2-40B4-BE49-F238E27FC236}">
                <a16:creationId xmlns:a16="http://schemas.microsoft.com/office/drawing/2014/main" id="{2CA36F33-CBD4-DDC3-A5F7-972522297684}"/>
              </a:ext>
            </a:extLst>
          </p:cNvPr>
          <p:cNvPicPr>
            <a:picLocks noChangeAspect="1"/>
          </p:cNvPicPr>
          <p:nvPr/>
        </p:nvPicPr>
        <p:blipFill>
          <a:blip r:embed="rId2"/>
          <a:stretch>
            <a:fillRect/>
          </a:stretch>
        </p:blipFill>
        <p:spPr>
          <a:xfrm>
            <a:off x="3768425" y="810456"/>
            <a:ext cx="4978760" cy="4966313"/>
          </a:xfrm>
          <a:prstGeom prst="rect">
            <a:avLst/>
          </a:prstGeom>
        </p:spPr>
      </p:pic>
      <p:sp>
        <p:nvSpPr>
          <p:cNvPr id="7" name="Rettangolo con un angolo ritagliato 6">
            <a:extLst>
              <a:ext uri="{FF2B5EF4-FFF2-40B4-BE49-F238E27FC236}">
                <a16:creationId xmlns:a16="http://schemas.microsoft.com/office/drawing/2014/main" id="{675306C0-7D4B-6A3C-A507-6F1F3B96CF89}"/>
              </a:ext>
            </a:extLst>
          </p:cNvPr>
          <p:cNvSpPr/>
          <p:nvPr/>
        </p:nvSpPr>
        <p:spPr>
          <a:xfrm>
            <a:off x="-1" y="0"/>
            <a:ext cx="3347049" cy="3994030"/>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Data Mesh</a:t>
            </a:r>
          </a:p>
          <a:p>
            <a:pPr algn="ctr"/>
            <a:r>
              <a:rPr lang="it-IT" sz="2000" dirty="0"/>
              <a:t>(</a:t>
            </a:r>
            <a:r>
              <a:rPr lang="it-IT" sz="2000" dirty="0" err="1"/>
              <a:t>Zhamak</a:t>
            </a:r>
            <a:r>
              <a:rPr lang="it-IT" sz="2000" dirty="0"/>
              <a:t> </a:t>
            </a:r>
            <a:r>
              <a:rPr lang="it-IT" sz="2000" dirty="0" err="1"/>
              <a:t>Dehghani</a:t>
            </a:r>
            <a:r>
              <a:rPr lang="it-IT" sz="2000" dirty="0"/>
              <a:t>)</a:t>
            </a:r>
          </a:p>
        </p:txBody>
      </p:sp>
    </p:spTree>
    <p:extLst>
      <p:ext uri="{BB962C8B-B14F-4D97-AF65-F5344CB8AC3E}">
        <p14:creationId xmlns:p14="http://schemas.microsoft.com/office/powerpoint/2010/main" val="11722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2C19EA5-31A5-8890-05BD-A1A62C3C4FA0}"/>
              </a:ext>
            </a:extLst>
          </p:cNvPr>
          <p:cNvPicPr>
            <a:picLocks noChangeAspect="1"/>
          </p:cNvPicPr>
          <p:nvPr/>
        </p:nvPicPr>
        <p:blipFill>
          <a:blip r:embed="rId2"/>
          <a:stretch>
            <a:fillRect/>
          </a:stretch>
        </p:blipFill>
        <p:spPr>
          <a:xfrm>
            <a:off x="118074" y="1874496"/>
            <a:ext cx="4319397" cy="975749"/>
          </a:xfrm>
          <a:prstGeom prst="rect">
            <a:avLst/>
          </a:prstGeom>
        </p:spPr>
      </p:pic>
      <p:pic>
        <p:nvPicPr>
          <p:cNvPr id="5" name="Immagine 4">
            <a:extLst>
              <a:ext uri="{FF2B5EF4-FFF2-40B4-BE49-F238E27FC236}">
                <a16:creationId xmlns:a16="http://schemas.microsoft.com/office/drawing/2014/main" id="{4FD32225-A72C-188F-C61A-1AAA2B414B05}"/>
              </a:ext>
            </a:extLst>
          </p:cNvPr>
          <p:cNvPicPr>
            <a:picLocks noChangeAspect="1"/>
          </p:cNvPicPr>
          <p:nvPr/>
        </p:nvPicPr>
        <p:blipFill>
          <a:blip r:embed="rId3"/>
          <a:stretch>
            <a:fillRect/>
          </a:stretch>
        </p:blipFill>
        <p:spPr>
          <a:xfrm>
            <a:off x="26634" y="3432839"/>
            <a:ext cx="4331824" cy="820374"/>
          </a:xfrm>
          <a:prstGeom prst="rect">
            <a:avLst/>
          </a:prstGeom>
        </p:spPr>
      </p:pic>
      <p:pic>
        <p:nvPicPr>
          <p:cNvPr id="6" name="Immagine 5">
            <a:extLst>
              <a:ext uri="{FF2B5EF4-FFF2-40B4-BE49-F238E27FC236}">
                <a16:creationId xmlns:a16="http://schemas.microsoft.com/office/drawing/2014/main" id="{0D36DA92-FCAB-E9B1-EAAD-2A8E28135D6F}"/>
              </a:ext>
            </a:extLst>
          </p:cNvPr>
          <p:cNvPicPr>
            <a:picLocks noChangeAspect="1"/>
          </p:cNvPicPr>
          <p:nvPr/>
        </p:nvPicPr>
        <p:blipFill>
          <a:blip r:embed="rId4"/>
          <a:stretch>
            <a:fillRect/>
          </a:stretch>
        </p:blipFill>
        <p:spPr>
          <a:xfrm>
            <a:off x="26634" y="4880259"/>
            <a:ext cx="4338041" cy="876309"/>
          </a:xfrm>
          <a:prstGeom prst="rect">
            <a:avLst/>
          </a:prstGeom>
        </p:spPr>
      </p:pic>
      <p:pic>
        <p:nvPicPr>
          <p:cNvPr id="7" name="Immagine 6">
            <a:extLst>
              <a:ext uri="{FF2B5EF4-FFF2-40B4-BE49-F238E27FC236}">
                <a16:creationId xmlns:a16="http://schemas.microsoft.com/office/drawing/2014/main" id="{6279B511-48C9-9447-D54D-4B431DA47D47}"/>
              </a:ext>
            </a:extLst>
          </p:cNvPr>
          <p:cNvPicPr>
            <a:picLocks noChangeAspect="1"/>
          </p:cNvPicPr>
          <p:nvPr/>
        </p:nvPicPr>
        <p:blipFill>
          <a:blip r:embed="rId5"/>
          <a:stretch>
            <a:fillRect/>
          </a:stretch>
        </p:blipFill>
        <p:spPr>
          <a:xfrm>
            <a:off x="4984379" y="1857771"/>
            <a:ext cx="3489098" cy="912379"/>
          </a:xfrm>
          <a:prstGeom prst="rect">
            <a:avLst/>
          </a:prstGeom>
        </p:spPr>
      </p:pic>
      <p:pic>
        <p:nvPicPr>
          <p:cNvPr id="8" name="Immagine 7">
            <a:extLst>
              <a:ext uri="{FF2B5EF4-FFF2-40B4-BE49-F238E27FC236}">
                <a16:creationId xmlns:a16="http://schemas.microsoft.com/office/drawing/2014/main" id="{962F4001-DB38-25CD-BDDF-F1AEFD012E7A}"/>
              </a:ext>
            </a:extLst>
          </p:cNvPr>
          <p:cNvPicPr>
            <a:picLocks noChangeAspect="1"/>
          </p:cNvPicPr>
          <p:nvPr/>
        </p:nvPicPr>
        <p:blipFill>
          <a:blip r:embed="rId6"/>
          <a:stretch>
            <a:fillRect/>
          </a:stretch>
        </p:blipFill>
        <p:spPr>
          <a:xfrm>
            <a:off x="4437471" y="3491651"/>
            <a:ext cx="4345270" cy="1057979"/>
          </a:xfrm>
          <a:prstGeom prst="rect">
            <a:avLst/>
          </a:prstGeom>
        </p:spPr>
      </p:pic>
      <p:pic>
        <p:nvPicPr>
          <p:cNvPr id="9" name="Immagine 8">
            <a:extLst>
              <a:ext uri="{FF2B5EF4-FFF2-40B4-BE49-F238E27FC236}">
                <a16:creationId xmlns:a16="http://schemas.microsoft.com/office/drawing/2014/main" id="{D033EA99-EB24-6874-C956-9F33FC61C96E}"/>
              </a:ext>
            </a:extLst>
          </p:cNvPr>
          <p:cNvPicPr>
            <a:picLocks noChangeAspect="1"/>
          </p:cNvPicPr>
          <p:nvPr/>
        </p:nvPicPr>
        <p:blipFill>
          <a:blip r:embed="rId7"/>
          <a:stretch>
            <a:fillRect/>
          </a:stretch>
        </p:blipFill>
        <p:spPr>
          <a:xfrm>
            <a:off x="4312144" y="4963946"/>
            <a:ext cx="4760836" cy="912379"/>
          </a:xfrm>
          <a:prstGeom prst="rect">
            <a:avLst/>
          </a:prstGeom>
        </p:spPr>
      </p:pic>
      <p:sp>
        <p:nvSpPr>
          <p:cNvPr id="11" name="Ritardo 10">
            <a:extLst>
              <a:ext uri="{FF2B5EF4-FFF2-40B4-BE49-F238E27FC236}">
                <a16:creationId xmlns:a16="http://schemas.microsoft.com/office/drawing/2014/main" id="{145C6C81-4587-779B-ED76-5EF790F195A7}"/>
              </a:ext>
            </a:extLst>
          </p:cNvPr>
          <p:cNvSpPr/>
          <p:nvPr/>
        </p:nvSpPr>
        <p:spPr>
          <a:xfrm rot="5400000">
            <a:off x="3769749" y="-3769733"/>
            <a:ext cx="1604497"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2" name="CasellaDiTesto 11">
            <a:extLst>
              <a:ext uri="{FF2B5EF4-FFF2-40B4-BE49-F238E27FC236}">
                <a16:creationId xmlns:a16="http://schemas.microsoft.com/office/drawing/2014/main" id="{F8660050-72DC-9077-2A24-A32562E520CB}"/>
              </a:ext>
            </a:extLst>
          </p:cNvPr>
          <p:cNvSpPr txBox="1"/>
          <p:nvPr/>
        </p:nvSpPr>
        <p:spPr>
          <a:xfrm>
            <a:off x="0" y="94916"/>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socio-technical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approach</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84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37C1C0-FADA-40C7-B923-037899A24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133242" y="1149336"/>
            <a:ext cx="2987899"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olo 2"/>
          <p:cNvSpPr>
            <a:spLocks noGrp="1"/>
          </p:cNvSpPr>
          <p:nvPr>
            <p:ph type="ctrTitle"/>
          </p:nvPr>
        </p:nvSpPr>
        <p:spPr>
          <a:xfrm>
            <a:off x="669613" y="1370171"/>
            <a:ext cx="3814185" cy="2387600"/>
          </a:xfrm>
        </p:spPr>
        <p:txBody>
          <a:bodyPr vert="horz" lIns="91440" tIns="45720" rIns="91440" bIns="45720" rtlCol="0" anchor="b">
            <a:normAutofit/>
          </a:bodyPr>
          <a:lstStyle/>
          <a:p>
            <a:pPr algn="ctr">
              <a:lnSpc>
                <a:spcPct val="90000"/>
              </a:lnSpc>
            </a:pPr>
            <a:r>
              <a:rPr lang="en-US" sz="4800" kern="1200" dirty="0">
                <a:solidFill>
                  <a:schemeClr val="tx1"/>
                </a:solidFill>
                <a:latin typeface="+mj-lt"/>
                <a:ea typeface="+mj-ea"/>
                <a:cs typeface="+mj-cs"/>
              </a:rPr>
              <a:t>Domain-Driven Design</a:t>
            </a:r>
          </a:p>
        </p:txBody>
      </p:sp>
      <p:sp>
        <p:nvSpPr>
          <p:cNvPr id="14" name="Oval 13">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18527" y="541034"/>
            <a:ext cx="698947" cy="9066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D2A5C099-A1F1-D32F-1B16-1802B073135B}"/>
              </a:ext>
            </a:extLst>
          </p:cNvPr>
          <p:cNvPicPr>
            <a:picLocks noChangeAspect="1"/>
          </p:cNvPicPr>
          <p:nvPr/>
        </p:nvPicPr>
        <p:blipFill rotWithShape="1">
          <a:blip r:embed="rId2"/>
          <a:srcRect l="2836" r="2228" b="1"/>
          <a:stretch/>
        </p:blipFill>
        <p:spPr>
          <a:xfrm>
            <a:off x="4531380" y="413674"/>
            <a:ext cx="3092368" cy="4123157"/>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6" name="Rectangle 15">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125" y="3865664"/>
            <a:ext cx="554572" cy="739429"/>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941366B3-179B-C491-C611-4DCB44F7A78C}"/>
              </a:ext>
            </a:extLst>
          </p:cNvPr>
          <p:cNvPicPr>
            <a:picLocks noChangeAspect="1"/>
          </p:cNvPicPr>
          <p:nvPr/>
        </p:nvPicPr>
        <p:blipFill rotWithShape="1">
          <a:blip r:embed="rId3"/>
          <a:srcRect l="778" r="-4" b="-4"/>
          <a:stretch/>
        </p:blipFill>
        <p:spPr>
          <a:xfrm>
            <a:off x="6521652" y="3158548"/>
            <a:ext cx="2285657" cy="3047542"/>
          </a:xfrm>
          <a:custGeom>
            <a:avLst/>
            <a:gdLst/>
            <a:ahLst/>
            <a:cxnLst/>
            <a:rect l="l" t="t" r="r" b="b"/>
            <a:pathLst>
              <a:path w="2283868" h="2283868">
                <a:moveTo>
                  <a:pt x="1141934" y="0"/>
                </a:moveTo>
                <a:cubicBezTo>
                  <a:pt x="1772607" y="0"/>
                  <a:pt x="2283868" y="511261"/>
                  <a:pt x="2283868" y="1141934"/>
                </a:cubicBezTo>
                <a:cubicBezTo>
                  <a:pt x="2283868" y="1772607"/>
                  <a:pt x="1772607" y="2283868"/>
                  <a:pt x="1141934" y="2283868"/>
                </a:cubicBezTo>
                <a:cubicBezTo>
                  <a:pt x="511261" y="2283868"/>
                  <a:pt x="0" y="1772607"/>
                  <a:pt x="0" y="1141934"/>
                </a:cubicBezTo>
                <a:cubicBezTo>
                  <a:pt x="0" y="511261"/>
                  <a:pt x="511261" y="0"/>
                  <a:pt x="1141934" y="0"/>
                </a:cubicBezTo>
                <a:close/>
              </a:path>
            </a:pathLst>
          </a:custGeom>
        </p:spPr>
      </p:pic>
    </p:spTree>
    <p:extLst>
      <p:ext uri="{BB962C8B-B14F-4D97-AF65-F5344CB8AC3E}">
        <p14:creationId xmlns:p14="http://schemas.microsoft.com/office/powerpoint/2010/main" val="40089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con angoli arrotondati 5">
            <a:extLst>
              <a:ext uri="{FF2B5EF4-FFF2-40B4-BE49-F238E27FC236}">
                <a16:creationId xmlns:a16="http://schemas.microsoft.com/office/drawing/2014/main" id="{B9954413-A28E-69DA-773F-DC09502E9FA2}"/>
              </a:ext>
            </a:extLst>
          </p:cNvPr>
          <p:cNvSpPr/>
          <p:nvPr/>
        </p:nvSpPr>
        <p:spPr>
          <a:xfrm>
            <a:off x="126119" y="2272884"/>
            <a:ext cx="4238847" cy="5137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4000" dirty="0"/>
              <a:t>Pattern Strategici</a:t>
            </a:r>
          </a:p>
        </p:txBody>
      </p:sp>
      <p:sp>
        <p:nvSpPr>
          <p:cNvPr id="7" name="Rettangolo con angoli arrotondati 6">
            <a:extLst>
              <a:ext uri="{FF2B5EF4-FFF2-40B4-BE49-F238E27FC236}">
                <a16:creationId xmlns:a16="http://schemas.microsoft.com/office/drawing/2014/main" id="{8EC8A8D9-0BC3-4014-F9A7-6906EA5B9790}"/>
              </a:ext>
            </a:extLst>
          </p:cNvPr>
          <p:cNvSpPr/>
          <p:nvPr/>
        </p:nvSpPr>
        <p:spPr>
          <a:xfrm>
            <a:off x="4779036" y="2272884"/>
            <a:ext cx="4238847" cy="5137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4000" dirty="0"/>
              <a:t>Pattern Tattici</a:t>
            </a:r>
          </a:p>
        </p:txBody>
      </p:sp>
      <p:sp>
        <p:nvSpPr>
          <p:cNvPr id="8" name="Rettangolo con angoli arrotondati 7">
            <a:extLst>
              <a:ext uri="{FF2B5EF4-FFF2-40B4-BE49-F238E27FC236}">
                <a16:creationId xmlns:a16="http://schemas.microsoft.com/office/drawing/2014/main" id="{AAB5CEEA-FE5C-1D2D-110A-50DC00628316}"/>
              </a:ext>
            </a:extLst>
          </p:cNvPr>
          <p:cNvSpPr/>
          <p:nvPr/>
        </p:nvSpPr>
        <p:spPr>
          <a:xfrm>
            <a:off x="126119" y="338672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Ubiquitous</a:t>
            </a:r>
            <a:r>
              <a:rPr lang="it-IT" dirty="0"/>
              <a:t> Language</a:t>
            </a:r>
          </a:p>
        </p:txBody>
      </p:sp>
      <p:sp>
        <p:nvSpPr>
          <p:cNvPr id="9" name="Rettangolo con angoli arrotondati 8">
            <a:extLst>
              <a:ext uri="{FF2B5EF4-FFF2-40B4-BE49-F238E27FC236}">
                <a16:creationId xmlns:a16="http://schemas.microsoft.com/office/drawing/2014/main" id="{5149A448-3A26-0FF3-B152-49A027687535}"/>
              </a:ext>
            </a:extLst>
          </p:cNvPr>
          <p:cNvSpPr/>
          <p:nvPr/>
        </p:nvSpPr>
        <p:spPr>
          <a:xfrm>
            <a:off x="126119" y="4058813"/>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Bounded</a:t>
            </a:r>
            <a:r>
              <a:rPr lang="it-IT" dirty="0"/>
              <a:t> </a:t>
            </a:r>
            <a:r>
              <a:rPr lang="it-IT" dirty="0" err="1"/>
              <a:t>Context</a:t>
            </a:r>
            <a:endParaRPr lang="it-IT" dirty="0"/>
          </a:p>
        </p:txBody>
      </p:sp>
      <p:sp>
        <p:nvSpPr>
          <p:cNvPr id="10" name="Rettangolo con angoli arrotondati 9">
            <a:extLst>
              <a:ext uri="{FF2B5EF4-FFF2-40B4-BE49-F238E27FC236}">
                <a16:creationId xmlns:a16="http://schemas.microsoft.com/office/drawing/2014/main" id="{D6543B04-A555-218A-7B2C-35E2908D002C}"/>
              </a:ext>
            </a:extLst>
          </p:cNvPr>
          <p:cNvSpPr/>
          <p:nvPr/>
        </p:nvSpPr>
        <p:spPr>
          <a:xfrm>
            <a:off x="126119" y="473089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Context</a:t>
            </a:r>
            <a:r>
              <a:rPr lang="it-IT" dirty="0"/>
              <a:t> Mapping</a:t>
            </a:r>
          </a:p>
        </p:txBody>
      </p:sp>
      <p:sp>
        <p:nvSpPr>
          <p:cNvPr id="11" name="Rettangolo con angoli arrotondati 10">
            <a:extLst>
              <a:ext uri="{FF2B5EF4-FFF2-40B4-BE49-F238E27FC236}">
                <a16:creationId xmlns:a16="http://schemas.microsoft.com/office/drawing/2014/main" id="{FD9A6FBB-433D-8096-E370-4B18A5DD623E}"/>
              </a:ext>
            </a:extLst>
          </p:cNvPr>
          <p:cNvSpPr/>
          <p:nvPr/>
        </p:nvSpPr>
        <p:spPr>
          <a:xfrm>
            <a:off x="4779036" y="338672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Entity</a:t>
            </a:r>
            <a:endParaRPr lang="it-IT" dirty="0"/>
          </a:p>
        </p:txBody>
      </p:sp>
      <p:sp>
        <p:nvSpPr>
          <p:cNvPr id="12" name="Rettangolo con angoli arrotondati 11">
            <a:extLst>
              <a:ext uri="{FF2B5EF4-FFF2-40B4-BE49-F238E27FC236}">
                <a16:creationId xmlns:a16="http://schemas.microsoft.com/office/drawing/2014/main" id="{9DD968F4-2BEB-31AA-5464-F2679EF171F6}"/>
              </a:ext>
            </a:extLst>
          </p:cNvPr>
          <p:cNvSpPr/>
          <p:nvPr/>
        </p:nvSpPr>
        <p:spPr>
          <a:xfrm>
            <a:off x="4779036" y="4058813"/>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Value Object</a:t>
            </a:r>
          </a:p>
        </p:txBody>
      </p:sp>
      <p:sp>
        <p:nvSpPr>
          <p:cNvPr id="13" name="Rettangolo con angoli arrotondati 12">
            <a:extLst>
              <a:ext uri="{FF2B5EF4-FFF2-40B4-BE49-F238E27FC236}">
                <a16:creationId xmlns:a16="http://schemas.microsoft.com/office/drawing/2014/main" id="{A0EEEBDC-972A-756C-F1C7-A7DF84552236}"/>
              </a:ext>
            </a:extLst>
          </p:cNvPr>
          <p:cNvSpPr/>
          <p:nvPr/>
        </p:nvSpPr>
        <p:spPr>
          <a:xfrm>
            <a:off x="4779036" y="473089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a:t>
            </a:r>
          </a:p>
        </p:txBody>
      </p:sp>
      <p:sp>
        <p:nvSpPr>
          <p:cNvPr id="14" name="Rettangolo con angoli arrotondati 13">
            <a:extLst>
              <a:ext uri="{FF2B5EF4-FFF2-40B4-BE49-F238E27FC236}">
                <a16:creationId xmlns:a16="http://schemas.microsoft.com/office/drawing/2014/main" id="{00B5DBD4-910E-1CA2-9822-A7346D748732}"/>
              </a:ext>
            </a:extLst>
          </p:cNvPr>
          <p:cNvSpPr/>
          <p:nvPr/>
        </p:nvSpPr>
        <p:spPr>
          <a:xfrm>
            <a:off x="4789706" y="540069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 Root</a:t>
            </a:r>
          </a:p>
        </p:txBody>
      </p:sp>
      <p:sp>
        <p:nvSpPr>
          <p:cNvPr id="3" name="Ritardo 2">
            <a:extLst>
              <a:ext uri="{FF2B5EF4-FFF2-40B4-BE49-F238E27FC236}">
                <a16:creationId xmlns:a16="http://schemas.microsoft.com/office/drawing/2014/main" id="{4FC8DD13-2193-1AAF-E8EF-3C96F3591C06}"/>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4" name="CasellaDiTesto 3">
            <a:extLst>
              <a:ext uri="{FF2B5EF4-FFF2-40B4-BE49-F238E27FC236}">
                <a16:creationId xmlns:a16="http://schemas.microsoft.com/office/drawing/2014/main" id="{DF5D9416-D49A-1319-8DF0-C3AC1F57E004}"/>
              </a:ext>
            </a:extLst>
          </p:cNvPr>
          <p:cNvSpPr txBox="1"/>
          <p:nvPr/>
        </p:nvSpPr>
        <p:spPr>
          <a:xfrm>
            <a:off x="0" y="112150"/>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DDD’s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approach</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023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a:solidFill>
                  <a:srgbClr val="FFFFFF"/>
                </a:solidFill>
                <a:latin typeface="+mj-lt"/>
                <a:ea typeface="+mj-ea"/>
                <a:cs typeface="+mj-cs"/>
              </a:rPr>
              <a:t>CQRS + ES</a:t>
            </a:r>
          </a:p>
        </p:txBody>
      </p:sp>
      <p:pic>
        <p:nvPicPr>
          <p:cNvPr id="4" name="Immagine 3">
            <a:extLst>
              <a:ext uri="{FF2B5EF4-FFF2-40B4-BE49-F238E27FC236}">
                <a16:creationId xmlns:a16="http://schemas.microsoft.com/office/drawing/2014/main" id="{92510260-B4F4-7A02-9E99-01067B0F85EC}"/>
              </a:ext>
            </a:extLst>
          </p:cNvPr>
          <p:cNvPicPr>
            <a:picLocks noChangeAspect="1"/>
          </p:cNvPicPr>
          <p:nvPr/>
        </p:nvPicPr>
        <p:blipFill>
          <a:blip r:embed="rId2"/>
          <a:stretch>
            <a:fillRect/>
          </a:stretch>
        </p:blipFill>
        <p:spPr>
          <a:xfrm>
            <a:off x="3476848" y="1407089"/>
            <a:ext cx="5510653" cy="1722079"/>
          </a:xfrm>
          <a:prstGeom prst="rect">
            <a:avLst/>
          </a:prstGeom>
        </p:spPr>
      </p:pic>
      <p:sp>
        <p:nvSpPr>
          <p:cNvPr id="5" name="CasellaDiTesto 4">
            <a:extLst>
              <a:ext uri="{FF2B5EF4-FFF2-40B4-BE49-F238E27FC236}">
                <a16:creationId xmlns:a16="http://schemas.microsoft.com/office/drawing/2014/main" id="{AAA9D1E1-93D8-7BF2-517C-C8A59122BA6D}"/>
              </a:ext>
            </a:extLst>
          </p:cNvPr>
          <p:cNvSpPr txBox="1"/>
          <p:nvPr/>
        </p:nvSpPr>
        <p:spPr>
          <a:xfrm>
            <a:off x="2977695" y="4589871"/>
            <a:ext cx="5640094" cy="369332"/>
          </a:xfrm>
          <a:prstGeom prst="rect">
            <a:avLst/>
          </a:prstGeom>
          <a:noFill/>
        </p:spPr>
        <p:txBody>
          <a:bodyPr wrap="square" rtlCol="0">
            <a:spAutoFit/>
          </a:bodyPr>
          <a:lstStyle/>
          <a:p>
            <a:r>
              <a:rPr lang="it-IT" dirty="0">
                <a:hlinkClick r:id="rId3"/>
              </a:rPr>
              <a:t>CQRS and Event Sourcing </a:t>
            </a:r>
            <a:r>
              <a:rPr lang="it-IT" dirty="0" err="1">
                <a:hlinkClick r:id="rId3"/>
              </a:rPr>
              <a:t>Introduction</a:t>
            </a:r>
            <a:r>
              <a:rPr lang="it-IT" dirty="0">
                <a:hlinkClick r:id="rId3"/>
              </a:rPr>
              <a:t> – Greg Young</a:t>
            </a:r>
            <a:endParaRPr lang="it-IT" dirty="0"/>
          </a:p>
        </p:txBody>
      </p:sp>
      <p:pic>
        <p:nvPicPr>
          <p:cNvPr id="6" name="Immagine 5">
            <a:extLst>
              <a:ext uri="{FF2B5EF4-FFF2-40B4-BE49-F238E27FC236}">
                <a16:creationId xmlns:a16="http://schemas.microsoft.com/office/drawing/2014/main" id="{C0834884-55E8-D06A-9BB4-83DF2E15DC3C}"/>
              </a:ext>
            </a:extLst>
          </p:cNvPr>
          <p:cNvPicPr>
            <a:picLocks noChangeAspect="1"/>
          </p:cNvPicPr>
          <p:nvPr/>
        </p:nvPicPr>
        <p:blipFill>
          <a:blip r:embed="rId4"/>
          <a:stretch>
            <a:fillRect/>
          </a:stretch>
        </p:blipFill>
        <p:spPr>
          <a:xfrm>
            <a:off x="2977695" y="4297239"/>
            <a:ext cx="998307" cy="274344"/>
          </a:xfrm>
          <a:prstGeom prst="rect">
            <a:avLst/>
          </a:prstGeom>
        </p:spPr>
      </p:pic>
      <p:sp>
        <p:nvSpPr>
          <p:cNvPr id="7" name="CasellaDiTesto 6">
            <a:extLst>
              <a:ext uri="{FF2B5EF4-FFF2-40B4-BE49-F238E27FC236}">
                <a16:creationId xmlns:a16="http://schemas.microsoft.com/office/drawing/2014/main" id="{36CC9FDB-2C35-8546-09BA-C0CB0CC11D84}"/>
              </a:ext>
            </a:extLst>
          </p:cNvPr>
          <p:cNvSpPr txBox="1"/>
          <p:nvPr/>
        </p:nvSpPr>
        <p:spPr>
          <a:xfrm>
            <a:off x="2976112" y="5643561"/>
            <a:ext cx="4934310" cy="369332"/>
          </a:xfrm>
          <a:prstGeom prst="rect">
            <a:avLst/>
          </a:prstGeom>
          <a:noFill/>
        </p:spPr>
        <p:txBody>
          <a:bodyPr wrap="square" rtlCol="0">
            <a:spAutoFit/>
          </a:bodyPr>
          <a:lstStyle/>
          <a:p>
            <a:r>
              <a:rPr lang="it-IT" dirty="0">
                <a:hlinkClick r:id="rId5"/>
              </a:rPr>
              <a:t>The CQRS and Event Sourcing Long Position</a:t>
            </a:r>
            <a:endParaRPr lang="it-IT" dirty="0"/>
          </a:p>
        </p:txBody>
      </p:sp>
      <p:pic>
        <p:nvPicPr>
          <p:cNvPr id="10" name="Immagine 9">
            <a:extLst>
              <a:ext uri="{FF2B5EF4-FFF2-40B4-BE49-F238E27FC236}">
                <a16:creationId xmlns:a16="http://schemas.microsoft.com/office/drawing/2014/main" id="{E082B0A9-86CA-B734-0570-5C3487F650BD}"/>
              </a:ext>
            </a:extLst>
          </p:cNvPr>
          <p:cNvPicPr>
            <a:picLocks noChangeAspect="1"/>
          </p:cNvPicPr>
          <p:nvPr/>
        </p:nvPicPr>
        <p:blipFill>
          <a:blip r:embed="rId6"/>
          <a:stretch>
            <a:fillRect/>
          </a:stretch>
        </p:blipFill>
        <p:spPr>
          <a:xfrm>
            <a:off x="2977695" y="5136263"/>
            <a:ext cx="2155021" cy="364229"/>
          </a:xfrm>
          <a:prstGeom prst="rect">
            <a:avLst/>
          </a:prstGeom>
        </p:spPr>
      </p:pic>
      <p:sp>
        <p:nvSpPr>
          <p:cNvPr id="11" name="Rettangolo con un angolo ritagliato 10">
            <a:extLst>
              <a:ext uri="{FF2B5EF4-FFF2-40B4-BE49-F238E27FC236}">
                <a16:creationId xmlns:a16="http://schemas.microsoft.com/office/drawing/2014/main" id="{ED27C9E2-8B82-FFCB-7A00-D0F6600979AD}"/>
              </a:ext>
            </a:extLst>
          </p:cNvPr>
          <p:cNvSpPr/>
          <p:nvPr/>
        </p:nvSpPr>
        <p:spPr>
          <a:xfrm>
            <a:off x="-1" y="0"/>
            <a:ext cx="3347049" cy="3994030"/>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CQRS/ES</a:t>
            </a:r>
          </a:p>
          <a:p>
            <a:pPr algn="ctr"/>
            <a:r>
              <a:rPr lang="it-IT" sz="2000" dirty="0"/>
              <a:t>(Greg Young)</a:t>
            </a:r>
          </a:p>
        </p:txBody>
      </p:sp>
    </p:spTree>
    <p:extLst>
      <p:ext uri="{BB962C8B-B14F-4D97-AF65-F5344CB8AC3E}">
        <p14:creationId xmlns:p14="http://schemas.microsoft.com/office/powerpoint/2010/main" val="334113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a:solidFill>
                  <a:srgbClr val="FFFFFF"/>
                </a:solidFill>
                <a:latin typeface="+mj-lt"/>
                <a:ea typeface="+mj-ea"/>
                <a:cs typeface="+mj-cs"/>
              </a:rPr>
              <a:t>The Principles</a:t>
            </a:r>
          </a:p>
        </p:txBody>
      </p:sp>
      <p:pic>
        <p:nvPicPr>
          <p:cNvPr id="4" name="Immagine 3">
            <a:extLst>
              <a:ext uri="{FF2B5EF4-FFF2-40B4-BE49-F238E27FC236}">
                <a16:creationId xmlns:a16="http://schemas.microsoft.com/office/drawing/2014/main" id="{BAD92633-5E4E-B1DC-72D9-D62442C8DCB0}"/>
              </a:ext>
            </a:extLst>
          </p:cNvPr>
          <p:cNvPicPr>
            <a:picLocks noChangeAspect="1"/>
          </p:cNvPicPr>
          <p:nvPr/>
        </p:nvPicPr>
        <p:blipFill>
          <a:blip r:embed="rId2"/>
          <a:stretch>
            <a:fillRect/>
          </a:stretch>
        </p:blipFill>
        <p:spPr>
          <a:xfrm>
            <a:off x="3155949" y="901476"/>
            <a:ext cx="5510653" cy="5056023"/>
          </a:xfrm>
          <a:prstGeom prst="rect">
            <a:avLst/>
          </a:prstGeom>
        </p:spPr>
      </p:pic>
      <p:sp>
        <p:nvSpPr>
          <p:cNvPr id="6" name="Ritardo 5">
            <a:extLst>
              <a:ext uri="{FF2B5EF4-FFF2-40B4-BE49-F238E27FC236}">
                <a16:creationId xmlns:a16="http://schemas.microsoft.com/office/drawing/2014/main" id="{3EF46C4A-ECD7-9AAF-1373-CA692FD2751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The</a:t>
            </a:r>
          </a:p>
          <a:p>
            <a:pPr algn="ctr"/>
            <a:r>
              <a:rPr lang="it-IT" sz="3200" dirty="0" err="1"/>
              <a:t>Principles</a:t>
            </a:r>
            <a:endParaRPr lang="it-IT" sz="3200" dirty="0"/>
          </a:p>
        </p:txBody>
      </p:sp>
    </p:spTree>
    <p:extLst>
      <p:ext uri="{BB962C8B-B14F-4D97-AF65-F5344CB8AC3E}">
        <p14:creationId xmlns:p14="http://schemas.microsoft.com/office/powerpoint/2010/main" val="246354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ACC2D97-5448-6DBF-7FF8-A88279222FBE}"/>
              </a:ext>
            </a:extLst>
          </p:cNvPr>
          <p:cNvPicPr>
            <a:picLocks noChangeAspect="1"/>
          </p:cNvPicPr>
          <p:nvPr/>
        </p:nvPicPr>
        <p:blipFill>
          <a:blip r:embed="rId2"/>
          <a:stretch>
            <a:fillRect/>
          </a:stretch>
        </p:blipFill>
        <p:spPr>
          <a:xfrm>
            <a:off x="467313" y="2329566"/>
            <a:ext cx="8209369" cy="2975896"/>
          </a:xfrm>
          <a:prstGeom prst="rect">
            <a:avLst/>
          </a:prstGeom>
        </p:spPr>
      </p:pic>
      <p:sp>
        <p:nvSpPr>
          <p:cNvPr id="6" name="Ritardo 5">
            <a:extLst>
              <a:ext uri="{FF2B5EF4-FFF2-40B4-BE49-F238E27FC236}">
                <a16:creationId xmlns:a16="http://schemas.microsoft.com/office/drawing/2014/main" id="{640CF200-511C-082D-115C-D897AD808843}"/>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6AB203B7-346D-AEE6-038D-E50A5A49AA52}"/>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Domain-</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Oriented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Ownership</a:t>
            </a:r>
          </a:p>
        </p:txBody>
      </p:sp>
    </p:spTree>
    <p:extLst>
      <p:ext uri="{BB962C8B-B14F-4D97-AF65-F5344CB8AC3E}">
        <p14:creationId xmlns:p14="http://schemas.microsoft.com/office/powerpoint/2010/main" val="1544240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91C2A17E-67FF-F9C3-9B9C-2B91117096C2}"/>
              </a:ext>
            </a:extLst>
          </p:cNvPr>
          <p:cNvSpPr/>
          <p:nvPr/>
        </p:nvSpPr>
        <p:spPr>
          <a:xfrm>
            <a:off x="791463" y="2496482"/>
            <a:ext cx="2761488" cy="11612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origin</a:t>
            </a:r>
            <a:r>
              <a:rPr lang="it-IT" dirty="0">
                <a:latin typeface="Cavolini" panose="03000502040302020204" pitchFamily="66" charset="0"/>
                <a:cs typeface="Cavolini" panose="03000502040302020204" pitchFamily="66" charset="0"/>
              </a:rPr>
              <a:t> of data</a:t>
            </a:r>
          </a:p>
        </p:txBody>
      </p:sp>
      <p:sp>
        <p:nvSpPr>
          <p:cNvPr id="6" name="Rettangolo con angoli arrotondati 5">
            <a:extLst>
              <a:ext uri="{FF2B5EF4-FFF2-40B4-BE49-F238E27FC236}">
                <a16:creationId xmlns:a16="http://schemas.microsoft.com/office/drawing/2014/main" id="{132C8C42-56CB-9725-6F19-13AE5603C6DF}"/>
              </a:ext>
            </a:extLst>
          </p:cNvPr>
          <p:cNvSpPr/>
          <p:nvPr/>
        </p:nvSpPr>
        <p:spPr>
          <a:xfrm>
            <a:off x="2980654" y="3959732"/>
            <a:ext cx="2761488" cy="1161288"/>
          </a:xfrm>
          <a:prstGeom prst="round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a:t>
            </a:r>
            <a:r>
              <a:rPr lang="it-IT" dirty="0" err="1">
                <a:latin typeface="Cavolini" panose="03000502040302020204" pitchFamily="66" charset="0"/>
                <a:cs typeface="Cavolini" panose="03000502040302020204" pitchFamily="66" charset="0"/>
              </a:rPr>
              <a:t>shared</a:t>
            </a:r>
            <a:r>
              <a:rPr lang="it-IT" dirty="0">
                <a:latin typeface="Cavolini" panose="03000502040302020204" pitchFamily="66" charset="0"/>
                <a:cs typeface="Cavolini" panose="03000502040302020204" pitchFamily="66" charset="0"/>
              </a:rPr>
              <a:t> </a:t>
            </a:r>
            <a:r>
              <a:rPr lang="it-IT" dirty="0" err="1">
                <a:latin typeface="Cavolini" panose="03000502040302020204" pitchFamily="66" charset="0"/>
                <a:cs typeface="Cavolini" panose="03000502040302020204" pitchFamily="66" charset="0"/>
              </a:rPr>
              <a:t>aggregates</a:t>
            </a:r>
            <a:endParaRPr lang="it-IT"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7F0BD637-0EE8-4971-7BC6-0508C6228D84}"/>
              </a:ext>
            </a:extLst>
          </p:cNvPr>
          <p:cNvSpPr/>
          <p:nvPr/>
        </p:nvSpPr>
        <p:spPr>
          <a:xfrm>
            <a:off x="5027206" y="2496482"/>
            <a:ext cx="2761488" cy="1161288"/>
          </a:xfrm>
          <a:prstGeom prst="round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consumption</a:t>
            </a:r>
            <a:endParaRPr lang="it-IT"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B824EDBC-DE0D-AEB1-4747-380AB0897D60}"/>
              </a:ext>
            </a:extLst>
          </p:cNvPr>
          <p:cNvSpPr txBox="1"/>
          <p:nvPr/>
        </p:nvSpPr>
        <p:spPr>
          <a:xfrm>
            <a:off x="791463" y="5913477"/>
            <a:ext cx="6997231" cy="369332"/>
          </a:xfrm>
          <a:prstGeom prst="rect">
            <a:avLst/>
          </a:prstGeom>
          <a:noFill/>
        </p:spPr>
        <p:txBody>
          <a:bodyPr wrap="square" rtlCol="0">
            <a:spAutoFit/>
          </a:bodyPr>
          <a:lstStyle/>
          <a:p>
            <a:pPr algn="ctr"/>
            <a:r>
              <a:rPr lang="it-IT" dirty="0"/>
              <a:t>Distributed the ownership</a:t>
            </a:r>
          </a:p>
        </p:txBody>
      </p:sp>
      <p:sp>
        <p:nvSpPr>
          <p:cNvPr id="9" name="Ritardo 8">
            <a:extLst>
              <a:ext uri="{FF2B5EF4-FFF2-40B4-BE49-F238E27FC236}">
                <a16:creationId xmlns:a16="http://schemas.microsoft.com/office/drawing/2014/main" id="{570206E2-8052-31CD-58F2-53B435DA32A9}"/>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0" name="CasellaDiTesto 9">
            <a:extLst>
              <a:ext uri="{FF2B5EF4-FFF2-40B4-BE49-F238E27FC236}">
                <a16:creationId xmlns:a16="http://schemas.microsoft.com/office/drawing/2014/main" id="{8F08F123-25F2-BCFF-BD93-A6DD83989ED3}"/>
              </a:ext>
            </a:extLst>
          </p:cNvPr>
          <p:cNvSpPr txBox="1"/>
          <p:nvPr/>
        </p:nvSpPr>
        <p:spPr>
          <a:xfrm>
            <a:off x="0" y="198413"/>
            <a:ext cx="9143998" cy="646331"/>
          </a:xfrm>
          <a:prstGeom prst="rect">
            <a:avLst/>
          </a:prstGeom>
          <a:noFill/>
        </p:spPr>
        <p:txBody>
          <a:bodyPr wrap="square" rtlCol="0">
            <a:spAutoFit/>
          </a:bodyPr>
          <a:lstStyle/>
          <a:p>
            <a:pPr algn="ct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Decompose Data </a:t>
            </a:r>
            <a:r>
              <a:rPr lang="it-IT" sz="3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Around</a:t>
            </a: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Domains</a:t>
            </a:r>
          </a:p>
        </p:txBody>
      </p:sp>
    </p:spTree>
    <p:extLst>
      <p:ext uri="{BB962C8B-B14F-4D97-AF65-F5344CB8AC3E}">
        <p14:creationId xmlns:p14="http://schemas.microsoft.com/office/powerpoint/2010/main" val="1925493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ttangolo con angoli arrotondati 5">
            <a:extLst>
              <a:ext uri="{FF2B5EF4-FFF2-40B4-BE49-F238E27FC236}">
                <a16:creationId xmlns:a16="http://schemas.microsoft.com/office/drawing/2014/main" id="{E0F0F1EC-2A62-360F-AFBD-E69DAF2DCE3F}"/>
              </a:ext>
            </a:extLst>
          </p:cNvPr>
          <p:cNvSpPr/>
          <p:nvPr/>
        </p:nvSpPr>
        <p:spPr>
          <a:xfrm>
            <a:off x="2411477" y="390976"/>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latin typeface="Cavolini" panose="03000502040302020204" pitchFamily="66" charset="0"/>
                <a:cs typeface="Cavolini" panose="03000502040302020204" pitchFamily="66" charset="0"/>
              </a:rPr>
              <a:t>The </a:t>
            </a:r>
            <a:r>
              <a:rPr lang="it-IT" dirty="0" err="1">
                <a:solidFill>
                  <a:schemeClr val="tx1"/>
                </a:solidFill>
                <a:latin typeface="Cavolini" panose="03000502040302020204" pitchFamily="66" charset="0"/>
                <a:cs typeface="Cavolini" panose="03000502040302020204" pitchFamily="66" charset="0"/>
              </a:rPr>
              <a:t>ability</a:t>
            </a:r>
            <a:r>
              <a:rPr lang="it-IT" dirty="0">
                <a:solidFill>
                  <a:schemeClr val="tx1"/>
                </a:solidFill>
                <a:latin typeface="Cavolini" panose="03000502040302020204" pitchFamily="66" charset="0"/>
                <a:cs typeface="Cavolini" panose="03000502040302020204" pitchFamily="66" charset="0"/>
              </a:rPr>
              <a:t> to scale data sharing </a:t>
            </a:r>
            <a:r>
              <a:rPr lang="it-IT" dirty="0" err="1">
                <a:solidFill>
                  <a:schemeClr val="tx1"/>
                </a:solidFill>
                <a:latin typeface="Cavolini" panose="03000502040302020204" pitchFamily="66" charset="0"/>
                <a:cs typeface="Cavolini" panose="03000502040302020204" pitchFamily="66" charset="0"/>
              </a:rPr>
              <a:t>aligned</a:t>
            </a:r>
            <a:r>
              <a:rPr lang="it-IT" dirty="0">
                <a:solidFill>
                  <a:schemeClr val="tx1"/>
                </a:solidFill>
                <a:latin typeface="Cavolini" panose="03000502040302020204" pitchFamily="66" charset="0"/>
                <a:cs typeface="Cavolini" panose="03000502040302020204" pitchFamily="66" charset="0"/>
              </a:rPr>
              <a:t> with the </a:t>
            </a:r>
            <a:r>
              <a:rPr lang="it-IT" dirty="0" err="1">
                <a:solidFill>
                  <a:schemeClr val="tx1"/>
                </a:solidFill>
                <a:latin typeface="Cavolini" panose="03000502040302020204" pitchFamily="66" charset="0"/>
                <a:cs typeface="Cavolini" panose="03000502040302020204" pitchFamily="66" charset="0"/>
              </a:rPr>
              <a:t>axes</a:t>
            </a:r>
            <a:r>
              <a:rPr lang="it-IT" dirty="0">
                <a:solidFill>
                  <a:schemeClr val="tx1"/>
                </a:solidFill>
                <a:latin typeface="Cavolini" panose="03000502040302020204" pitchFamily="66" charset="0"/>
                <a:cs typeface="Cavolini" panose="03000502040302020204" pitchFamily="66" charset="0"/>
              </a:rPr>
              <a:t> of </a:t>
            </a:r>
            <a:r>
              <a:rPr lang="it-IT" dirty="0" err="1">
                <a:solidFill>
                  <a:schemeClr val="tx1"/>
                </a:solidFill>
                <a:latin typeface="Cavolini" panose="03000502040302020204" pitchFamily="66" charset="0"/>
                <a:cs typeface="Cavolini" panose="03000502040302020204" pitchFamily="66" charset="0"/>
              </a:rPr>
              <a:t>organisation</a:t>
            </a:r>
            <a:r>
              <a:rPr lang="it-IT" dirty="0">
                <a:solidFill>
                  <a:schemeClr val="tx1"/>
                </a:solidFill>
                <a:latin typeface="Cavolini" panose="03000502040302020204" pitchFamily="66" charset="0"/>
                <a:cs typeface="Cavolini" panose="03000502040302020204" pitchFamily="66" charset="0"/>
              </a:rPr>
              <a:t> </a:t>
            </a:r>
            <a:r>
              <a:rPr lang="it-IT" dirty="0" err="1">
                <a:solidFill>
                  <a:schemeClr val="tx1"/>
                </a:solidFill>
                <a:latin typeface="Cavolini" panose="03000502040302020204" pitchFamily="66" charset="0"/>
                <a:cs typeface="Cavolini" panose="03000502040302020204" pitchFamily="66" charset="0"/>
              </a:rPr>
              <a:t>growth</a:t>
            </a:r>
            <a:endParaRPr lang="it-IT" dirty="0">
              <a:solidFill>
                <a:schemeClr val="tx1"/>
              </a:solidFill>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2B4BFDCE-0049-F1D9-0A23-532839185C9A}"/>
              </a:ext>
            </a:extLst>
          </p:cNvPr>
          <p:cNvSpPr/>
          <p:nvPr/>
        </p:nvSpPr>
        <p:spPr>
          <a:xfrm>
            <a:off x="3055585" y="1864529"/>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Optimize continuous change by localize change in business domains</a:t>
            </a:r>
            <a:endParaRPr lang="it-IT" dirty="0">
              <a:solidFill>
                <a:schemeClr val="tx1"/>
              </a:solidFill>
              <a:latin typeface="Cavolini" panose="03000502040302020204" pitchFamily="66" charset="0"/>
              <a:cs typeface="Cavolini" panose="03000502040302020204" pitchFamily="66" charset="0"/>
            </a:endParaRPr>
          </a:p>
        </p:txBody>
      </p:sp>
      <p:sp>
        <p:nvSpPr>
          <p:cNvPr id="8" name="Rettangolo con angoli arrotondati 7">
            <a:extLst>
              <a:ext uri="{FF2B5EF4-FFF2-40B4-BE49-F238E27FC236}">
                <a16:creationId xmlns:a16="http://schemas.microsoft.com/office/drawing/2014/main" id="{2E13B975-9461-AB22-7B64-4422A484E7B1}"/>
              </a:ext>
            </a:extLst>
          </p:cNvPr>
          <p:cNvSpPr/>
          <p:nvPr/>
        </p:nvSpPr>
        <p:spPr>
          <a:xfrm>
            <a:off x="3941229" y="3338082"/>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Support agility by reducing the need for synchronize between teams</a:t>
            </a:r>
            <a:endParaRPr lang="it-IT" dirty="0">
              <a:solidFill>
                <a:schemeClr val="tx1"/>
              </a:solidFill>
              <a:latin typeface="Cavolini" panose="03000502040302020204" pitchFamily="66" charset="0"/>
              <a:cs typeface="Cavolini" panose="03000502040302020204" pitchFamily="66" charset="0"/>
            </a:endParaRPr>
          </a:p>
        </p:txBody>
      </p:sp>
      <p:sp>
        <p:nvSpPr>
          <p:cNvPr id="9" name="Rettangolo con angoli arrotondati 8">
            <a:extLst>
              <a:ext uri="{FF2B5EF4-FFF2-40B4-BE49-F238E27FC236}">
                <a16:creationId xmlns:a16="http://schemas.microsoft.com/office/drawing/2014/main" id="{E1798818-3F77-7147-844E-B4FD24DA9DA7}"/>
              </a:ext>
            </a:extLst>
          </p:cNvPr>
          <p:cNvSpPr/>
          <p:nvPr/>
        </p:nvSpPr>
        <p:spPr>
          <a:xfrm>
            <a:off x="4730804" y="4811635"/>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Increase the resilience of ML solutions by removing complex intermediate data collection pipelines</a:t>
            </a:r>
            <a:endParaRPr lang="it-IT" dirty="0">
              <a:solidFill>
                <a:schemeClr val="tx1"/>
              </a:solidFill>
              <a:latin typeface="Cavolini" panose="03000502040302020204" pitchFamily="66" charset="0"/>
              <a:cs typeface="Cavolini" panose="03000502040302020204" pitchFamily="66" charset="0"/>
            </a:endParaRPr>
          </a:p>
        </p:txBody>
      </p:sp>
      <p:sp>
        <p:nvSpPr>
          <p:cNvPr id="11" name="Ritardo 10">
            <a:extLst>
              <a:ext uri="{FF2B5EF4-FFF2-40B4-BE49-F238E27FC236}">
                <a16:creationId xmlns:a16="http://schemas.microsoft.com/office/drawing/2014/main" id="{5C84BE33-302E-5C9B-D87A-8FB6A621289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800" dirty="0" err="1">
                <a:latin typeface="Mangal" panose="02040503050203030202" pitchFamily="18" charset="0"/>
                <a:cs typeface="Mangal" panose="02040503050203030202" pitchFamily="18" charset="0"/>
              </a:rPr>
              <a:t>Motivations</a:t>
            </a:r>
            <a:endParaRPr lang="it-IT" sz="2800"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20195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All we need is Data!</a:t>
            </a:r>
          </a:p>
        </p:txBody>
      </p:sp>
      <p:pic>
        <p:nvPicPr>
          <p:cNvPr id="2" name="Immagine 1">
            <a:extLst>
              <a:ext uri="{FF2B5EF4-FFF2-40B4-BE49-F238E27FC236}">
                <a16:creationId xmlns:a16="http://schemas.microsoft.com/office/drawing/2014/main" id="{1B0EE9FF-883E-4DBC-5592-14E4161F4DDC}"/>
              </a:ext>
            </a:extLst>
          </p:cNvPr>
          <p:cNvPicPr>
            <a:picLocks noChangeAspect="1"/>
          </p:cNvPicPr>
          <p:nvPr/>
        </p:nvPicPr>
        <p:blipFill>
          <a:blip r:embed="rId3"/>
          <a:stretch>
            <a:fillRect/>
          </a:stretch>
        </p:blipFill>
        <p:spPr>
          <a:xfrm>
            <a:off x="2444423" y="3006668"/>
            <a:ext cx="4252867" cy="3019537"/>
          </a:xfrm>
          <a:prstGeom prst="rect">
            <a:avLst/>
          </a:prstGeom>
        </p:spPr>
      </p:pic>
      <p:sp>
        <p:nvSpPr>
          <p:cNvPr id="9" name="Ritardo 8">
            <a:extLst>
              <a:ext uri="{FF2B5EF4-FFF2-40B4-BE49-F238E27FC236}">
                <a16:creationId xmlns:a16="http://schemas.microsoft.com/office/drawing/2014/main" id="{27D85DE3-1ABD-C403-E81E-67388DCF935E}"/>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1" name="CasellaDiTesto 10">
            <a:extLst>
              <a:ext uri="{FF2B5EF4-FFF2-40B4-BE49-F238E27FC236}">
                <a16:creationId xmlns:a16="http://schemas.microsoft.com/office/drawing/2014/main" id="{C1DE2121-BA8C-8FFD-EAEF-85591B54D13C}"/>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Data!</a:t>
            </a:r>
          </a:p>
        </p:txBody>
      </p:sp>
    </p:spTree>
    <p:extLst>
      <p:ext uri="{BB962C8B-B14F-4D97-AF65-F5344CB8AC3E}">
        <p14:creationId xmlns:p14="http://schemas.microsoft.com/office/powerpoint/2010/main" val="184044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2C7D2B3-1631-05A4-B3DB-38841FF9DB6D}"/>
              </a:ext>
            </a:extLst>
          </p:cNvPr>
          <p:cNvPicPr>
            <a:picLocks noChangeAspect="1"/>
          </p:cNvPicPr>
          <p:nvPr/>
        </p:nvPicPr>
        <p:blipFill>
          <a:blip r:embed="rId2"/>
          <a:stretch>
            <a:fillRect/>
          </a:stretch>
        </p:blipFill>
        <p:spPr>
          <a:xfrm>
            <a:off x="467313" y="2304129"/>
            <a:ext cx="8209369" cy="2975896"/>
          </a:xfrm>
          <a:prstGeom prst="rect">
            <a:avLst/>
          </a:prstGeom>
        </p:spPr>
      </p:pic>
      <p:sp>
        <p:nvSpPr>
          <p:cNvPr id="6" name="Ritardo 5">
            <a:extLst>
              <a:ext uri="{FF2B5EF4-FFF2-40B4-BE49-F238E27FC236}">
                <a16:creationId xmlns:a16="http://schemas.microsoft.com/office/drawing/2014/main" id="{6869B189-DA4D-2AF0-057F-25A85D1CD856}"/>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C4B3D531-CCEB-45C6-3A94-4CBC7351F647}"/>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Product</a:t>
            </a:r>
          </a:p>
        </p:txBody>
      </p:sp>
    </p:spTree>
    <p:extLst>
      <p:ext uri="{BB962C8B-B14F-4D97-AF65-F5344CB8AC3E}">
        <p14:creationId xmlns:p14="http://schemas.microsoft.com/office/powerpoint/2010/main" val="2721108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 Succesful Product</a:t>
            </a:r>
          </a:p>
        </p:txBody>
      </p:sp>
      <p:sp>
        <p:nvSpPr>
          <p:cNvPr id="5" name="CasellaDiTesto 4">
            <a:extLst>
              <a:ext uri="{FF2B5EF4-FFF2-40B4-BE49-F238E27FC236}">
                <a16:creationId xmlns:a16="http://schemas.microsoft.com/office/drawing/2014/main" id="{609D1A17-8A05-EEA5-3958-A1A517FCF0A7}"/>
              </a:ext>
            </a:extLst>
          </p:cNvPr>
          <p:cNvSpPr txBox="1"/>
          <p:nvPr/>
        </p:nvSpPr>
        <p:spPr>
          <a:xfrm>
            <a:off x="171608" y="4696721"/>
            <a:ext cx="1955278" cy="646331"/>
          </a:xfrm>
          <a:prstGeom prst="rect">
            <a:avLst/>
          </a:prstGeom>
          <a:noFill/>
        </p:spPr>
        <p:txBody>
          <a:bodyPr wrap="square" rtlCol="0">
            <a:spAutoFit/>
          </a:bodyPr>
          <a:lstStyle/>
          <a:p>
            <a:pPr algn="ctr"/>
            <a:r>
              <a:rPr lang="it-IT" dirty="0"/>
              <a:t>Marty </a:t>
            </a:r>
            <a:r>
              <a:rPr lang="it-IT" dirty="0" err="1"/>
              <a:t>Cagan</a:t>
            </a:r>
            <a:r>
              <a:rPr lang="it-IT" dirty="0"/>
              <a:t> «</a:t>
            </a:r>
            <a:r>
              <a:rPr lang="it-IT" dirty="0" err="1"/>
              <a:t>Inspired</a:t>
            </a:r>
            <a:r>
              <a:rPr lang="it-IT" dirty="0"/>
              <a:t>»</a:t>
            </a:r>
          </a:p>
        </p:txBody>
      </p:sp>
      <p:sp>
        <p:nvSpPr>
          <p:cNvPr id="6" name="Rettangolo con angoli arrotondati 5">
            <a:extLst>
              <a:ext uri="{FF2B5EF4-FFF2-40B4-BE49-F238E27FC236}">
                <a16:creationId xmlns:a16="http://schemas.microsoft.com/office/drawing/2014/main" id="{00F8326B-17D5-112B-DB61-A7535E4868B5}"/>
              </a:ext>
            </a:extLst>
          </p:cNvPr>
          <p:cNvSpPr/>
          <p:nvPr/>
        </p:nvSpPr>
        <p:spPr>
          <a:xfrm>
            <a:off x="2530760" y="2533792"/>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Discoverability</a:t>
            </a:r>
            <a:endParaRPr lang="it-IT" sz="1600"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43421E11-0C7B-C8DB-EE46-294299286569}"/>
              </a:ext>
            </a:extLst>
          </p:cNvPr>
          <p:cNvSpPr/>
          <p:nvPr/>
        </p:nvSpPr>
        <p:spPr>
          <a:xfrm>
            <a:off x="2530760" y="325574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Understanding</a:t>
            </a:r>
            <a:endParaRPr lang="it-IT" sz="1600"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D69C5617-9C39-105B-6ED5-F242B7012DE9}"/>
              </a:ext>
            </a:extLst>
          </p:cNvPr>
          <p:cNvSpPr txBox="1"/>
          <p:nvPr/>
        </p:nvSpPr>
        <p:spPr>
          <a:xfrm>
            <a:off x="2530760" y="4619739"/>
            <a:ext cx="1955278" cy="923330"/>
          </a:xfrm>
          <a:prstGeom prst="rect">
            <a:avLst/>
          </a:prstGeom>
          <a:noFill/>
        </p:spPr>
        <p:txBody>
          <a:bodyPr wrap="square" rtlCol="0">
            <a:spAutoFit/>
          </a:bodyPr>
          <a:lstStyle/>
          <a:p>
            <a:pPr algn="ctr"/>
            <a:r>
              <a:rPr lang="it-IT" dirty="0"/>
              <a:t>Don Norman «The design of </a:t>
            </a:r>
            <a:r>
              <a:rPr lang="it-IT" dirty="0" err="1"/>
              <a:t>every</a:t>
            </a:r>
            <a:r>
              <a:rPr lang="it-IT" dirty="0"/>
              <a:t> day </a:t>
            </a:r>
            <a:r>
              <a:rPr lang="it-IT" dirty="0" err="1"/>
              <a:t>things</a:t>
            </a:r>
            <a:r>
              <a:rPr lang="it-IT" dirty="0"/>
              <a:t>»</a:t>
            </a:r>
          </a:p>
        </p:txBody>
      </p:sp>
      <p:sp>
        <p:nvSpPr>
          <p:cNvPr id="10" name="Rettangolo con angoli arrotondati 9">
            <a:extLst>
              <a:ext uri="{FF2B5EF4-FFF2-40B4-BE49-F238E27FC236}">
                <a16:creationId xmlns:a16="http://schemas.microsoft.com/office/drawing/2014/main" id="{E60110F1-AA92-6BDE-4E55-27F57CB2F8AA}"/>
              </a:ext>
            </a:extLst>
          </p:cNvPr>
          <p:cNvSpPr/>
          <p:nvPr/>
        </p:nvSpPr>
        <p:spPr>
          <a:xfrm>
            <a:off x="171608" y="25097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20B0502040204020203" pitchFamily="66" charset="0"/>
                <a:cs typeface="Cavolini" panose="020B0502040204020203" pitchFamily="66" charset="0"/>
              </a:rPr>
              <a:t>Usable</a:t>
            </a:r>
            <a:endParaRPr lang="it-IT" sz="1600" dirty="0">
              <a:latin typeface="Cavolini" panose="020B0502040204020203" pitchFamily="66" charset="0"/>
              <a:cs typeface="Cavolini" panose="020B0502040204020203" pitchFamily="66" charset="0"/>
            </a:endParaRPr>
          </a:p>
        </p:txBody>
      </p:sp>
      <p:sp>
        <p:nvSpPr>
          <p:cNvPr id="12" name="Rettangolo con angoli arrotondati 11">
            <a:extLst>
              <a:ext uri="{FF2B5EF4-FFF2-40B4-BE49-F238E27FC236}">
                <a16:creationId xmlns:a16="http://schemas.microsoft.com/office/drawing/2014/main" id="{D32E15CB-DEA3-FDED-34F3-37300C09A0A1}"/>
              </a:ext>
            </a:extLst>
          </p:cNvPr>
          <p:cNvSpPr/>
          <p:nvPr/>
        </p:nvSpPr>
        <p:spPr>
          <a:xfrm>
            <a:off x="171608" y="323165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Valuable</a:t>
            </a:r>
            <a:endParaRPr lang="it-IT" sz="1600" dirty="0">
              <a:latin typeface="Cavolini" panose="03000502040302020204" pitchFamily="66" charset="0"/>
              <a:cs typeface="Cavolini" panose="03000502040302020204" pitchFamily="66" charset="0"/>
            </a:endParaRPr>
          </a:p>
        </p:txBody>
      </p:sp>
      <p:sp>
        <p:nvSpPr>
          <p:cNvPr id="14" name="Rettangolo con angoli arrotondati 13">
            <a:extLst>
              <a:ext uri="{FF2B5EF4-FFF2-40B4-BE49-F238E27FC236}">
                <a16:creationId xmlns:a16="http://schemas.microsoft.com/office/drawing/2014/main" id="{E87E47C4-D83A-05A4-0E23-4B1E771C0B92}"/>
              </a:ext>
            </a:extLst>
          </p:cNvPr>
          <p:cNvSpPr/>
          <p:nvPr/>
        </p:nvSpPr>
        <p:spPr>
          <a:xfrm>
            <a:off x="171608" y="3953607"/>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Feasible</a:t>
            </a:r>
            <a:endParaRPr lang="it-IT" sz="1600" dirty="0">
              <a:latin typeface="Cavolini" panose="03000502040302020204" pitchFamily="66" charset="0"/>
              <a:cs typeface="Cavolini" panose="03000502040302020204" pitchFamily="66" charset="0"/>
            </a:endParaRPr>
          </a:p>
        </p:txBody>
      </p:sp>
      <p:sp>
        <p:nvSpPr>
          <p:cNvPr id="15" name="Rettangolo con angoli arrotondati 14">
            <a:extLst>
              <a:ext uri="{FF2B5EF4-FFF2-40B4-BE49-F238E27FC236}">
                <a16:creationId xmlns:a16="http://schemas.microsoft.com/office/drawing/2014/main" id="{E1BB45B7-2D58-43C9-6D28-01EDA6CA8401}"/>
              </a:ext>
            </a:extLst>
          </p:cNvPr>
          <p:cNvSpPr/>
          <p:nvPr/>
        </p:nvSpPr>
        <p:spPr>
          <a:xfrm>
            <a:off x="4889912" y="25062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Trusthful</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trustworthy</a:t>
            </a:r>
            <a:r>
              <a:rPr lang="it-IT" sz="1600" dirty="0">
                <a:latin typeface="Cavolini" panose="03000502040302020204" pitchFamily="66" charset="0"/>
                <a:cs typeface="Cavolini" panose="03000502040302020204" pitchFamily="66" charset="0"/>
              </a:rPr>
              <a:t>)</a:t>
            </a:r>
          </a:p>
        </p:txBody>
      </p:sp>
      <p:sp>
        <p:nvSpPr>
          <p:cNvPr id="16" name="CasellaDiTesto 15">
            <a:extLst>
              <a:ext uri="{FF2B5EF4-FFF2-40B4-BE49-F238E27FC236}">
                <a16:creationId xmlns:a16="http://schemas.microsoft.com/office/drawing/2014/main" id="{BAD4494D-3015-9120-BD3C-DC2A80C7CECF}"/>
              </a:ext>
            </a:extLst>
          </p:cNvPr>
          <p:cNvSpPr txBox="1"/>
          <p:nvPr/>
        </p:nvSpPr>
        <p:spPr>
          <a:xfrm>
            <a:off x="4889912" y="4624171"/>
            <a:ext cx="1955278" cy="1200329"/>
          </a:xfrm>
          <a:prstGeom prst="rect">
            <a:avLst/>
          </a:prstGeom>
          <a:noFill/>
        </p:spPr>
        <p:txBody>
          <a:bodyPr wrap="square" rtlCol="0">
            <a:spAutoFit/>
          </a:bodyPr>
          <a:lstStyle/>
          <a:p>
            <a:pPr algn="ctr"/>
            <a:r>
              <a:rPr lang="it-IT" dirty="0"/>
              <a:t>«A </a:t>
            </a:r>
            <a:r>
              <a:rPr lang="it-IT" dirty="0" err="1"/>
              <a:t>confident</a:t>
            </a:r>
            <a:r>
              <a:rPr lang="it-IT" dirty="0"/>
              <a:t> </a:t>
            </a:r>
            <a:r>
              <a:rPr lang="it-IT" dirty="0" err="1"/>
              <a:t>relationship</a:t>
            </a:r>
            <a:r>
              <a:rPr lang="it-IT" dirty="0"/>
              <a:t> with the </a:t>
            </a:r>
            <a:r>
              <a:rPr lang="it-IT" dirty="0" err="1"/>
              <a:t>unknown</a:t>
            </a:r>
            <a:r>
              <a:rPr lang="it-IT" dirty="0"/>
              <a:t>» Rachel </a:t>
            </a:r>
            <a:r>
              <a:rPr lang="it-IT" dirty="0" err="1"/>
              <a:t>Botsman</a:t>
            </a:r>
            <a:endParaRPr lang="it-IT" dirty="0"/>
          </a:p>
        </p:txBody>
      </p:sp>
      <p:sp>
        <p:nvSpPr>
          <p:cNvPr id="17" name="Rettangolo con angoli arrotondati 16">
            <a:extLst>
              <a:ext uri="{FF2B5EF4-FFF2-40B4-BE49-F238E27FC236}">
                <a16:creationId xmlns:a16="http://schemas.microsoft.com/office/drawing/2014/main" id="{A9E1EF73-A9AC-5C3A-752B-66546D8F2735}"/>
              </a:ext>
            </a:extLst>
          </p:cNvPr>
          <p:cNvSpPr/>
          <p:nvPr/>
        </p:nvSpPr>
        <p:spPr>
          <a:xfrm>
            <a:off x="7043990" y="249928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Interoperable</a:t>
            </a:r>
            <a:endParaRPr lang="it-IT" sz="1600" dirty="0">
              <a:latin typeface="Cavolini" panose="03000502040302020204" pitchFamily="66" charset="0"/>
              <a:cs typeface="Cavolini" panose="03000502040302020204" pitchFamily="66" charset="0"/>
            </a:endParaRPr>
          </a:p>
        </p:txBody>
      </p:sp>
      <p:sp>
        <p:nvSpPr>
          <p:cNvPr id="18" name="Rettangolo con angoli arrotondati 17">
            <a:extLst>
              <a:ext uri="{FF2B5EF4-FFF2-40B4-BE49-F238E27FC236}">
                <a16:creationId xmlns:a16="http://schemas.microsoft.com/office/drawing/2014/main" id="{7A22EB20-1119-518F-E412-1A62B3D667B5}"/>
              </a:ext>
            </a:extLst>
          </p:cNvPr>
          <p:cNvSpPr/>
          <p:nvPr/>
        </p:nvSpPr>
        <p:spPr>
          <a:xfrm>
            <a:off x="7043990" y="321168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Natively</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Accessible</a:t>
            </a:r>
            <a:endParaRPr lang="it-IT" sz="1600" dirty="0">
              <a:latin typeface="Cavolini" panose="03000502040302020204" pitchFamily="66" charset="0"/>
              <a:cs typeface="Cavolini" panose="03000502040302020204" pitchFamily="66" charset="0"/>
            </a:endParaRPr>
          </a:p>
        </p:txBody>
      </p:sp>
      <p:sp>
        <p:nvSpPr>
          <p:cNvPr id="19" name="Ritardo 18">
            <a:extLst>
              <a:ext uri="{FF2B5EF4-FFF2-40B4-BE49-F238E27FC236}">
                <a16:creationId xmlns:a16="http://schemas.microsoft.com/office/drawing/2014/main" id="{37C7337F-13AB-7A1A-99DF-30561E0D213D}"/>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20" name="CasellaDiTesto 19">
            <a:extLst>
              <a:ext uri="{FF2B5EF4-FFF2-40B4-BE49-F238E27FC236}">
                <a16:creationId xmlns:a16="http://schemas.microsoft.com/office/drawing/2014/main" id="{27FCC075-9B77-AD56-2B19-C6BC0FA07045}"/>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Succesful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Product</a:t>
            </a:r>
          </a:p>
        </p:txBody>
      </p:sp>
    </p:spTree>
    <p:extLst>
      <p:ext uri="{BB962C8B-B14F-4D97-AF65-F5344CB8AC3E}">
        <p14:creationId xmlns:p14="http://schemas.microsoft.com/office/powerpoint/2010/main" val="257072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10" grpId="0" animBg="1"/>
      <p:bldP spid="12" grpId="0" animBg="1"/>
      <p:bldP spid="14" grpId="0" animBg="1"/>
      <p:bldP spid="15" grpId="0" animBg="1"/>
      <p:bldP spid="16" grpId="0"/>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a:t>Product</a:t>
            </a:r>
          </a:p>
          <a:p>
            <a:pPr algn="ctr"/>
            <a:r>
              <a:rPr lang="it-IT" sz="3200" dirty="0" err="1"/>
              <a:t>Owner</a:t>
            </a:r>
            <a:endParaRPr lang="it-IT" sz="3200" dirty="0"/>
          </a:p>
        </p:txBody>
      </p:sp>
      <p:pic>
        <p:nvPicPr>
          <p:cNvPr id="2" name="Immagine 1">
            <a:extLst>
              <a:ext uri="{FF2B5EF4-FFF2-40B4-BE49-F238E27FC236}">
                <a16:creationId xmlns:a16="http://schemas.microsoft.com/office/drawing/2014/main" id="{A6541C07-A04D-A064-E31E-A097C3AE0A81}"/>
              </a:ext>
            </a:extLst>
          </p:cNvPr>
          <p:cNvPicPr>
            <a:picLocks noChangeAspect="1"/>
          </p:cNvPicPr>
          <p:nvPr/>
        </p:nvPicPr>
        <p:blipFill>
          <a:blip r:embed="rId2"/>
          <a:stretch>
            <a:fillRect/>
          </a:stretch>
        </p:blipFill>
        <p:spPr>
          <a:xfrm>
            <a:off x="3520409" y="963813"/>
            <a:ext cx="5085525" cy="4930373"/>
          </a:xfrm>
          <a:prstGeom prst="rect">
            <a:avLst/>
          </a:prstGeom>
        </p:spPr>
      </p:pic>
    </p:spTree>
    <p:extLst>
      <p:ext uri="{BB962C8B-B14F-4D97-AF65-F5344CB8AC3E}">
        <p14:creationId xmlns:p14="http://schemas.microsoft.com/office/powerpoint/2010/main" val="131850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Esagono 5">
            <a:extLst>
              <a:ext uri="{FF2B5EF4-FFF2-40B4-BE49-F238E27FC236}">
                <a16:creationId xmlns:a16="http://schemas.microsoft.com/office/drawing/2014/main" id="{ED9E245B-76C8-2B02-1A27-3D22237FDC66}"/>
              </a:ext>
            </a:extLst>
          </p:cNvPr>
          <p:cNvSpPr/>
          <p:nvPr/>
        </p:nvSpPr>
        <p:spPr>
          <a:xfrm>
            <a:off x="4175132" y="1931726"/>
            <a:ext cx="3298333" cy="2628178"/>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dirty="0"/>
          </a:p>
        </p:txBody>
      </p:sp>
      <p:sp>
        <p:nvSpPr>
          <p:cNvPr id="7" name="Cilindro 6">
            <a:extLst>
              <a:ext uri="{FF2B5EF4-FFF2-40B4-BE49-F238E27FC236}">
                <a16:creationId xmlns:a16="http://schemas.microsoft.com/office/drawing/2014/main" id="{6FCD53AA-9FF7-80BD-1E97-2275FEB1EA26}"/>
              </a:ext>
            </a:extLst>
          </p:cNvPr>
          <p:cNvSpPr/>
          <p:nvPr/>
        </p:nvSpPr>
        <p:spPr>
          <a:xfrm>
            <a:off x="8172924" y="3229204"/>
            <a:ext cx="576072" cy="694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8C255847-B183-1205-5FF5-DE473547BE62}"/>
              </a:ext>
            </a:extLst>
          </p:cNvPr>
          <p:cNvPicPr>
            <a:picLocks noChangeAspect="1"/>
          </p:cNvPicPr>
          <p:nvPr/>
        </p:nvPicPr>
        <p:blipFill>
          <a:blip r:embed="rId2"/>
          <a:stretch>
            <a:fillRect/>
          </a:stretch>
        </p:blipFill>
        <p:spPr>
          <a:xfrm>
            <a:off x="3164802" y="4075181"/>
            <a:ext cx="960041" cy="655413"/>
          </a:xfrm>
          <a:prstGeom prst="rect">
            <a:avLst/>
          </a:prstGeom>
        </p:spPr>
      </p:pic>
      <p:sp>
        <p:nvSpPr>
          <p:cNvPr id="10" name="CasellaDiTesto 9">
            <a:extLst>
              <a:ext uri="{FF2B5EF4-FFF2-40B4-BE49-F238E27FC236}">
                <a16:creationId xmlns:a16="http://schemas.microsoft.com/office/drawing/2014/main" id="{72F1B583-9DAC-AA8F-0654-7668781F12BA}"/>
              </a:ext>
            </a:extLst>
          </p:cNvPr>
          <p:cNvSpPr txBox="1"/>
          <p:nvPr/>
        </p:nvSpPr>
        <p:spPr>
          <a:xfrm>
            <a:off x="3164802" y="4839485"/>
            <a:ext cx="1243584" cy="307777"/>
          </a:xfrm>
          <a:prstGeom prst="rect">
            <a:avLst/>
          </a:prstGeom>
          <a:noFill/>
        </p:spPr>
        <p:txBody>
          <a:bodyPr wrap="square" rtlCol="0">
            <a:spAutoFit/>
          </a:bodyPr>
          <a:lstStyle/>
          <a:p>
            <a:r>
              <a:rPr lang="it-IT" sz="1400" dirty="0" err="1"/>
              <a:t>Infrastructure</a:t>
            </a:r>
            <a:endParaRPr lang="it-IT" sz="1400" dirty="0"/>
          </a:p>
        </p:txBody>
      </p:sp>
      <p:sp>
        <p:nvSpPr>
          <p:cNvPr id="12" name="CasellaDiTesto 11">
            <a:extLst>
              <a:ext uri="{FF2B5EF4-FFF2-40B4-BE49-F238E27FC236}">
                <a16:creationId xmlns:a16="http://schemas.microsoft.com/office/drawing/2014/main" id="{B8EF54B0-962A-718D-2857-4430A393D24B}"/>
              </a:ext>
            </a:extLst>
          </p:cNvPr>
          <p:cNvSpPr txBox="1"/>
          <p:nvPr/>
        </p:nvSpPr>
        <p:spPr>
          <a:xfrm>
            <a:off x="7872835" y="4084003"/>
            <a:ext cx="1176249" cy="307777"/>
          </a:xfrm>
          <a:prstGeom prst="rect">
            <a:avLst/>
          </a:prstGeom>
          <a:noFill/>
        </p:spPr>
        <p:txBody>
          <a:bodyPr wrap="square" rtlCol="0">
            <a:spAutoFit/>
          </a:bodyPr>
          <a:lstStyle/>
          <a:p>
            <a:r>
              <a:rPr lang="it-IT" sz="1400" dirty="0" err="1"/>
              <a:t>Polyglot</a:t>
            </a:r>
            <a:r>
              <a:rPr lang="it-IT" sz="1400" dirty="0"/>
              <a:t> Data</a:t>
            </a:r>
          </a:p>
        </p:txBody>
      </p:sp>
      <p:sp>
        <p:nvSpPr>
          <p:cNvPr id="13" name="Ovale 12">
            <a:extLst>
              <a:ext uri="{FF2B5EF4-FFF2-40B4-BE49-F238E27FC236}">
                <a16:creationId xmlns:a16="http://schemas.microsoft.com/office/drawing/2014/main" id="{3088123A-5FBF-810F-FF23-CF963BD5A9BE}"/>
              </a:ext>
            </a:extLst>
          </p:cNvPr>
          <p:cNvSpPr/>
          <p:nvPr/>
        </p:nvSpPr>
        <p:spPr>
          <a:xfrm>
            <a:off x="5101180" y="2923957"/>
            <a:ext cx="1466434" cy="69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Data Product</a:t>
            </a:r>
          </a:p>
        </p:txBody>
      </p:sp>
      <p:cxnSp>
        <p:nvCxnSpPr>
          <p:cNvPr id="14" name="Connettore 2 13">
            <a:extLst>
              <a:ext uri="{FF2B5EF4-FFF2-40B4-BE49-F238E27FC236}">
                <a16:creationId xmlns:a16="http://schemas.microsoft.com/office/drawing/2014/main" id="{70E63B55-E4D6-8E17-D879-F546014CC8C7}"/>
              </a:ext>
            </a:extLst>
          </p:cNvPr>
          <p:cNvCxnSpPr/>
          <p:nvPr/>
        </p:nvCxnSpPr>
        <p:spPr>
          <a:xfrm flipV="1">
            <a:off x="3657171" y="3360256"/>
            <a:ext cx="1801368" cy="66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80122372-D752-D037-C2FB-C2D32C859A0D}"/>
              </a:ext>
            </a:extLst>
          </p:cNvPr>
          <p:cNvCxnSpPr/>
          <p:nvPr/>
        </p:nvCxnSpPr>
        <p:spPr>
          <a:xfrm>
            <a:off x="5824299" y="1415197"/>
            <a:ext cx="20196" cy="1597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733070B1-A3B8-AE99-4841-C59E135EE266}"/>
              </a:ext>
            </a:extLst>
          </p:cNvPr>
          <p:cNvCxnSpPr/>
          <p:nvPr/>
        </p:nvCxnSpPr>
        <p:spPr>
          <a:xfrm flipH="1" flipV="1">
            <a:off x="6144339" y="3360256"/>
            <a:ext cx="2001394" cy="25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Doppia parentesi graffa 16">
            <a:extLst>
              <a:ext uri="{FF2B5EF4-FFF2-40B4-BE49-F238E27FC236}">
                <a16:creationId xmlns:a16="http://schemas.microsoft.com/office/drawing/2014/main" id="{B9430ECF-6760-33C1-2E7B-9D9AD8FECBA2}"/>
              </a:ext>
            </a:extLst>
          </p:cNvPr>
          <p:cNvSpPr/>
          <p:nvPr/>
        </p:nvSpPr>
        <p:spPr>
          <a:xfrm>
            <a:off x="5330522" y="968826"/>
            <a:ext cx="987552" cy="45589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it-IT" dirty="0"/>
              <a:t>Code</a:t>
            </a:r>
          </a:p>
        </p:txBody>
      </p:sp>
      <p:sp>
        <p:nvSpPr>
          <p:cNvPr id="18" name="Ritardo 17">
            <a:extLst>
              <a:ext uri="{FF2B5EF4-FFF2-40B4-BE49-F238E27FC236}">
                <a16:creationId xmlns:a16="http://schemas.microsoft.com/office/drawing/2014/main" id="{345CAD31-C5A8-031C-3D34-E59801EAA2AF}"/>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err="1"/>
              <a:t>as</a:t>
            </a:r>
            <a:r>
              <a:rPr lang="it-IT" sz="3200" dirty="0"/>
              <a:t> a</a:t>
            </a:r>
          </a:p>
          <a:p>
            <a:pPr algn="ctr"/>
            <a:r>
              <a:rPr lang="it-IT" sz="3200" dirty="0"/>
              <a:t>Product</a:t>
            </a:r>
          </a:p>
        </p:txBody>
      </p:sp>
    </p:spTree>
    <p:extLst>
      <p:ext uri="{BB962C8B-B14F-4D97-AF65-F5344CB8AC3E}">
        <p14:creationId xmlns:p14="http://schemas.microsoft.com/office/powerpoint/2010/main" val="3632038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Data Mesh</a:t>
            </a:r>
            <a:br>
              <a:rPr lang="en-US" sz="2800" kern="1200" dirty="0">
                <a:solidFill>
                  <a:srgbClr val="FFFFFF"/>
                </a:solidFill>
                <a:latin typeface="+mj-lt"/>
                <a:ea typeface="+mj-ea"/>
                <a:cs typeface="+mj-cs"/>
              </a:rPr>
            </a:br>
            <a:r>
              <a:rPr lang="en-US" sz="1400" kern="1200" dirty="0">
                <a:solidFill>
                  <a:srgbClr val="FFFFFF"/>
                </a:solidFill>
                <a:latin typeface="+mj-lt"/>
                <a:ea typeface="+mj-ea"/>
                <a:cs typeface="+mj-cs"/>
              </a:rPr>
              <a:t>(</a:t>
            </a:r>
            <a:r>
              <a:rPr lang="en-US" sz="1400" kern="1200" dirty="0" err="1">
                <a:solidFill>
                  <a:srgbClr val="FFFFFF"/>
                </a:solidFill>
                <a:latin typeface="+mj-lt"/>
                <a:ea typeface="+mj-ea"/>
                <a:cs typeface="+mj-cs"/>
              </a:rPr>
              <a:t>Zhamak</a:t>
            </a:r>
            <a:r>
              <a:rPr lang="en-US" sz="1400" kern="1200" dirty="0">
                <a:solidFill>
                  <a:srgbClr val="FFFFFF"/>
                </a:solidFill>
                <a:latin typeface="+mj-lt"/>
                <a:ea typeface="+mj-ea"/>
                <a:cs typeface="+mj-cs"/>
              </a:rPr>
              <a:t> </a:t>
            </a:r>
            <a:r>
              <a:rPr lang="en-US" sz="1400" kern="1200" dirty="0" err="1">
                <a:solidFill>
                  <a:srgbClr val="FFFFFF"/>
                </a:solidFill>
                <a:latin typeface="+mj-lt"/>
                <a:ea typeface="+mj-ea"/>
                <a:cs typeface="+mj-cs"/>
              </a:rPr>
              <a:t>Dehghani</a:t>
            </a:r>
            <a:r>
              <a:rPr lang="en-US" sz="1400" kern="1200" dirty="0">
                <a:solidFill>
                  <a:srgbClr val="FFFFFF"/>
                </a:solidFill>
                <a:latin typeface="+mj-lt"/>
                <a:ea typeface="+mj-ea"/>
                <a:cs typeface="+mj-cs"/>
              </a:rPr>
              <a:t>)</a:t>
            </a:r>
            <a:r>
              <a:rPr lang="en-US" sz="2800" kern="1200" dirty="0">
                <a:solidFill>
                  <a:srgbClr val="FFFFFF"/>
                </a:solidFill>
                <a:latin typeface="+mj-lt"/>
                <a:ea typeface="+mj-ea"/>
                <a:cs typeface="+mj-cs"/>
              </a:rPr>
              <a:t> </a:t>
            </a:r>
          </a:p>
        </p:txBody>
      </p:sp>
      <p:sp>
        <p:nvSpPr>
          <p:cNvPr id="7" name="Rettangolo con un angolo ritagliato 6">
            <a:extLst>
              <a:ext uri="{FF2B5EF4-FFF2-40B4-BE49-F238E27FC236}">
                <a16:creationId xmlns:a16="http://schemas.microsoft.com/office/drawing/2014/main" id="{675306C0-7D4B-6A3C-A507-6F1F3B96CF89}"/>
              </a:ext>
            </a:extLst>
          </p:cNvPr>
          <p:cNvSpPr/>
          <p:nvPr/>
        </p:nvSpPr>
        <p:spPr>
          <a:xfrm>
            <a:off x="-1" y="0"/>
            <a:ext cx="2665563" cy="2976113"/>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Domain </a:t>
            </a:r>
            <a:r>
              <a:rPr lang="it-IT" sz="4400" dirty="0" err="1"/>
              <a:t>Boundary</a:t>
            </a:r>
            <a:endParaRPr lang="it-IT" sz="4400" dirty="0"/>
          </a:p>
        </p:txBody>
      </p:sp>
      <p:pic>
        <p:nvPicPr>
          <p:cNvPr id="2" name="Immagine 1">
            <a:extLst>
              <a:ext uri="{FF2B5EF4-FFF2-40B4-BE49-F238E27FC236}">
                <a16:creationId xmlns:a16="http://schemas.microsoft.com/office/drawing/2014/main" id="{8D79DFE1-D1F5-FD29-25E6-DC4F44ED1D02}"/>
              </a:ext>
            </a:extLst>
          </p:cNvPr>
          <p:cNvPicPr>
            <a:picLocks noChangeAspect="1"/>
          </p:cNvPicPr>
          <p:nvPr/>
        </p:nvPicPr>
        <p:blipFill>
          <a:blip r:embed="rId2"/>
          <a:stretch>
            <a:fillRect/>
          </a:stretch>
        </p:blipFill>
        <p:spPr>
          <a:xfrm>
            <a:off x="3017926" y="2359325"/>
            <a:ext cx="5510653" cy="2314474"/>
          </a:xfrm>
          <a:prstGeom prst="rect">
            <a:avLst/>
          </a:prstGeom>
        </p:spPr>
      </p:pic>
    </p:spTree>
    <p:extLst>
      <p:ext uri="{BB962C8B-B14F-4D97-AF65-F5344CB8AC3E}">
        <p14:creationId xmlns:p14="http://schemas.microsoft.com/office/powerpoint/2010/main" val="2604219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a:solidFill>
                  <a:schemeClr val="tx1">
                    <a:alpha val="80000"/>
                  </a:schemeClr>
                </a:solidFill>
                <a:latin typeface="+mn-lt"/>
                <a:ea typeface="+mn-ea"/>
                <a:cs typeface="+mn-cs"/>
              </a:rPr>
              <a:t>17/05/2023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Building a Data Product</a:t>
            </a:r>
          </a:p>
        </p:txBody>
      </p:sp>
      <p:sp>
        <p:nvSpPr>
          <p:cNvPr id="4" name="Rettangolo con angoli arrotondati 3">
            <a:extLst>
              <a:ext uri="{FF2B5EF4-FFF2-40B4-BE49-F238E27FC236}">
                <a16:creationId xmlns:a16="http://schemas.microsoft.com/office/drawing/2014/main" id="{D38F8165-C51E-B154-F93F-CF37EFD65D21}"/>
              </a:ext>
            </a:extLst>
          </p:cNvPr>
          <p:cNvSpPr/>
          <p:nvPr/>
        </p:nvSpPr>
        <p:spPr>
          <a:xfrm>
            <a:off x="337440" y="2638588"/>
            <a:ext cx="3776472" cy="894308"/>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Facts</a:t>
            </a:r>
            <a:r>
              <a:rPr lang="it-IT" dirty="0">
                <a:solidFill>
                  <a:schemeClr val="tx1"/>
                </a:solidFill>
              </a:rPr>
              <a:t> are </a:t>
            </a:r>
            <a:r>
              <a:rPr lang="it-IT" dirty="0" err="1">
                <a:solidFill>
                  <a:schemeClr val="tx1"/>
                </a:solidFill>
              </a:rPr>
              <a:t>read-only</a:t>
            </a:r>
            <a:endParaRPr lang="it-IT" dirty="0">
              <a:solidFill>
                <a:schemeClr val="tx1"/>
              </a:solidFill>
            </a:endParaRPr>
          </a:p>
        </p:txBody>
      </p:sp>
      <p:sp>
        <p:nvSpPr>
          <p:cNvPr id="5" name="Rettangolo con angoli arrotondati 4">
            <a:extLst>
              <a:ext uri="{FF2B5EF4-FFF2-40B4-BE49-F238E27FC236}">
                <a16:creationId xmlns:a16="http://schemas.microsoft.com/office/drawing/2014/main" id="{10DE4C62-10E9-199A-E326-5AB9FC07BA81}"/>
              </a:ext>
            </a:extLst>
          </p:cNvPr>
          <p:cNvSpPr/>
          <p:nvPr/>
        </p:nvSpPr>
        <p:spPr>
          <a:xfrm>
            <a:off x="337440" y="3778540"/>
            <a:ext cx="3776472" cy="894308"/>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Facts</a:t>
            </a:r>
            <a:r>
              <a:rPr lang="it-IT" dirty="0">
                <a:solidFill>
                  <a:schemeClr val="tx1"/>
                </a:solidFill>
              </a:rPr>
              <a:t> are </a:t>
            </a:r>
            <a:r>
              <a:rPr lang="it-IT" dirty="0" err="1">
                <a:solidFill>
                  <a:schemeClr val="tx1"/>
                </a:solidFill>
              </a:rPr>
              <a:t>immutable</a:t>
            </a:r>
            <a:endParaRPr lang="it-IT" dirty="0">
              <a:solidFill>
                <a:schemeClr val="tx1"/>
              </a:solidFill>
            </a:endParaRPr>
          </a:p>
        </p:txBody>
      </p:sp>
      <p:sp>
        <p:nvSpPr>
          <p:cNvPr id="8" name="Rettangolo con angoli arrotondati 7">
            <a:extLst>
              <a:ext uri="{FF2B5EF4-FFF2-40B4-BE49-F238E27FC236}">
                <a16:creationId xmlns:a16="http://schemas.microsoft.com/office/drawing/2014/main" id="{9953CB3E-DB37-9530-30B0-BEB7CB915EA7}"/>
              </a:ext>
            </a:extLst>
          </p:cNvPr>
          <p:cNvSpPr/>
          <p:nvPr/>
        </p:nvSpPr>
        <p:spPr>
          <a:xfrm>
            <a:off x="337440" y="5039588"/>
            <a:ext cx="3776472" cy="894308"/>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Facts</a:t>
            </a:r>
            <a:r>
              <a:rPr lang="it-IT" dirty="0">
                <a:solidFill>
                  <a:schemeClr val="tx1"/>
                </a:solidFill>
              </a:rPr>
              <a:t> are </a:t>
            </a:r>
            <a:r>
              <a:rPr lang="it-IT" dirty="0" err="1">
                <a:solidFill>
                  <a:schemeClr val="tx1"/>
                </a:solidFill>
              </a:rPr>
              <a:t>timestamped</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782220A7-8DF4-1BFB-155B-863F7D2D52AA}"/>
              </a:ext>
            </a:extLst>
          </p:cNvPr>
          <p:cNvSpPr/>
          <p:nvPr/>
        </p:nvSpPr>
        <p:spPr>
          <a:xfrm>
            <a:off x="4699159" y="2638588"/>
            <a:ext cx="4196264" cy="886359"/>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u="none" strike="noStrike" baseline="0" dirty="0">
                <a:solidFill>
                  <a:srgbClr val="000000"/>
                </a:solidFill>
                <a:latin typeface="Calibri (Corpo)"/>
              </a:rPr>
              <a:t>Only the data product owner can add new facts to the data product. </a:t>
            </a:r>
          </a:p>
        </p:txBody>
      </p:sp>
      <p:sp>
        <p:nvSpPr>
          <p:cNvPr id="10" name="Rettangolo con angoli arrotondati 9">
            <a:extLst>
              <a:ext uri="{FF2B5EF4-FFF2-40B4-BE49-F238E27FC236}">
                <a16:creationId xmlns:a16="http://schemas.microsoft.com/office/drawing/2014/main" id="{54109480-A4BA-F988-EBBB-B54CCD304EF5}"/>
              </a:ext>
            </a:extLst>
          </p:cNvPr>
          <p:cNvSpPr/>
          <p:nvPr/>
        </p:nvSpPr>
        <p:spPr>
          <a:xfrm>
            <a:off x="4699159" y="3775492"/>
            <a:ext cx="4196265" cy="903240"/>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u="none" strike="noStrike" baseline="0" dirty="0">
                <a:solidFill>
                  <a:srgbClr val="000000"/>
                </a:solidFill>
                <a:latin typeface="Calibri (Corpo)"/>
              </a:rPr>
              <a:t>Data product owners can append new facts as an addendum to previous facts, but cannot modify, overwrite, or delete them </a:t>
            </a:r>
          </a:p>
        </p:txBody>
      </p:sp>
      <p:sp>
        <p:nvSpPr>
          <p:cNvPr id="11" name="Rettangolo con angoli arrotondati 10">
            <a:extLst>
              <a:ext uri="{FF2B5EF4-FFF2-40B4-BE49-F238E27FC236}">
                <a16:creationId xmlns:a16="http://schemas.microsoft.com/office/drawing/2014/main" id="{1D5C43C1-8F44-F998-3F0E-3E4A77ED5787}"/>
              </a:ext>
            </a:extLst>
          </p:cNvPr>
          <p:cNvSpPr/>
          <p:nvPr/>
        </p:nvSpPr>
        <p:spPr>
          <a:xfrm>
            <a:off x="4699159" y="5039588"/>
            <a:ext cx="4196264" cy="886359"/>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u="none" strike="noStrike" baseline="0" dirty="0">
                <a:solidFill>
                  <a:srgbClr val="000000"/>
                </a:solidFill>
                <a:latin typeface="Calibri (Corpo)"/>
              </a:rPr>
              <a:t>Each fact contains a timestamp representing when it occurred, such that time-based ordering is made possible</a:t>
            </a:r>
          </a:p>
        </p:txBody>
      </p:sp>
    </p:spTree>
    <p:extLst>
      <p:ext uri="{BB962C8B-B14F-4D97-AF65-F5344CB8AC3E}">
        <p14:creationId xmlns:p14="http://schemas.microsoft.com/office/powerpoint/2010/main" val="343198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22219" y="-3522222"/>
            <a:ext cx="209955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439952"/>
            <a:ext cx="9143998" cy="584775"/>
          </a:xfrm>
          <a:prstGeom prst="rect">
            <a:avLst/>
          </a:prstGeom>
          <a:noFill/>
        </p:spPr>
        <p:txBody>
          <a:bodyPr wrap="square" rtlCol="0">
            <a:spAutoFit/>
          </a:bodyPr>
          <a:lstStyle/>
          <a:p>
            <a:pPr algn="ctr"/>
            <a:r>
              <a:rPr lang="it-IT" sz="3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Transformation</a:t>
            </a:r>
            <a:r>
              <a:rPr lang="it-IT"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 Data </a:t>
            </a:r>
            <a:r>
              <a:rPr lang="it-IT" sz="3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a:t>
            </a:r>
            <a:r>
              <a:rPr lang="it-IT"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t> a Product</a:t>
            </a:r>
          </a:p>
        </p:txBody>
      </p:sp>
      <p:sp>
        <p:nvSpPr>
          <p:cNvPr id="4" name="Rettangolo con angoli arrotondati 3">
            <a:extLst>
              <a:ext uri="{FF2B5EF4-FFF2-40B4-BE49-F238E27FC236}">
                <a16:creationId xmlns:a16="http://schemas.microsoft.com/office/drawing/2014/main" id="{C61F5626-D100-3200-4D07-099699DFE23B}"/>
              </a:ext>
            </a:extLst>
          </p:cNvPr>
          <p:cNvSpPr/>
          <p:nvPr/>
        </p:nvSpPr>
        <p:spPr>
          <a:xfrm>
            <a:off x="181903" y="3001995"/>
            <a:ext cx="3086100" cy="68580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t>
            </a:r>
            <a:r>
              <a:rPr lang="it-IT" dirty="0" err="1">
                <a:solidFill>
                  <a:schemeClr val="tx1"/>
                </a:solidFill>
              </a:rPr>
              <a:t>as</a:t>
            </a:r>
            <a:r>
              <a:rPr lang="it-IT" dirty="0">
                <a:solidFill>
                  <a:schemeClr val="tx1"/>
                </a:solidFill>
              </a:rPr>
              <a:t> an asset</a:t>
            </a:r>
          </a:p>
        </p:txBody>
      </p:sp>
      <p:sp>
        <p:nvSpPr>
          <p:cNvPr id="5" name="Rettangolo con angoli arrotondati 4">
            <a:extLst>
              <a:ext uri="{FF2B5EF4-FFF2-40B4-BE49-F238E27FC236}">
                <a16:creationId xmlns:a16="http://schemas.microsoft.com/office/drawing/2014/main" id="{85ED2AE5-0D14-C06A-20C7-0F9D4B5976E3}"/>
              </a:ext>
            </a:extLst>
          </p:cNvPr>
          <p:cNvSpPr/>
          <p:nvPr/>
        </p:nvSpPr>
        <p:spPr>
          <a:xfrm>
            <a:off x="5816523" y="3001995"/>
            <a:ext cx="3086100" cy="685800"/>
          </a:xfrm>
          <a:prstGeom prst="roundRect">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t>
            </a:r>
            <a:r>
              <a:rPr lang="it-IT" dirty="0" err="1">
                <a:solidFill>
                  <a:schemeClr val="tx1"/>
                </a:solidFill>
              </a:rPr>
              <a:t>as</a:t>
            </a:r>
            <a:r>
              <a:rPr lang="it-IT" dirty="0">
                <a:solidFill>
                  <a:schemeClr val="tx1"/>
                </a:solidFill>
              </a:rPr>
              <a:t> a product</a:t>
            </a:r>
          </a:p>
        </p:txBody>
      </p:sp>
      <p:sp>
        <p:nvSpPr>
          <p:cNvPr id="8" name="Rettangolo con angoli arrotondati 7">
            <a:extLst>
              <a:ext uri="{FF2B5EF4-FFF2-40B4-BE49-F238E27FC236}">
                <a16:creationId xmlns:a16="http://schemas.microsoft.com/office/drawing/2014/main" id="{F793E81D-B9B3-18C3-F595-6FAEE879024F}"/>
              </a:ext>
            </a:extLst>
          </p:cNvPr>
          <p:cNvSpPr/>
          <p:nvPr/>
        </p:nvSpPr>
        <p:spPr>
          <a:xfrm>
            <a:off x="181903" y="3785331"/>
            <a:ext cx="3086100" cy="68580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Byproduct</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12E600D9-B2DC-84FA-4964-0200C21827E8}"/>
              </a:ext>
            </a:extLst>
          </p:cNvPr>
          <p:cNvSpPr/>
          <p:nvPr/>
        </p:nvSpPr>
        <p:spPr>
          <a:xfrm>
            <a:off x="181903" y="4568667"/>
            <a:ext cx="3086100" cy="68580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t>
            </a:r>
            <a:r>
              <a:rPr lang="it-IT" dirty="0" err="1">
                <a:solidFill>
                  <a:schemeClr val="tx1"/>
                </a:solidFill>
              </a:rPr>
              <a:t>as</a:t>
            </a:r>
            <a:r>
              <a:rPr lang="it-IT" dirty="0">
                <a:solidFill>
                  <a:schemeClr val="tx1"/>
                </a:solidFill>
              </a:rPr>
              <a:t> an output of compute</a:t>
            </a:r>
          </a:p>
        </p:txBody>
      </p:sp>
      <p:sp>
        <p:nvSpPr>
          <p:cNvPr id="10" name="Rettangolo con angoli arrotondati 9">
            <a:extLst>
              <a:ext uri="{FF2B5EF4-FFF2-40B4-BE49-F238E27FC236}">
                <a16:creationId xmlns:a16="http://schemas.microsoft.com/office/drawing/2014/main" id="{A4582CE9-E5D9-8FE1-B5E5-B5AE86161A49}"/>
              </a:ext>
            </a:extLst>
          </p:cNvPr>
          <p:cNvSpPr/>
          <p:nvPr/>
        </p:nvSpPr>
        <p:spPr>
          <a:xfrm>
            <a:off x="5816523" y="3783569"/>
            <a:ext cx="3086100" cy="685800"/>
          </a:xfrm>
          <a:prstGeom prst="roundRect">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Product</a:t>
            </a:r>
          </a:p>
        </p:txBody>
      </p:sp>
      <p:sp>
        <p:nvSpPr>
          <p:cNvPr id="11" name="Rettangolo con angoli arrotondati 10">
            <a:extLst>
              <a:ext uri="{FF2B5EF4-FFF2-40B4-BE49-F238E27FC236}">
                <a16:creationId xmlns:a16="http://schemas.microsoft.com/office/drawing/2014/main" id="{2385379E-5327-0EA9-BFBD-B09CD29BF76C}"/>
              </a:ext>
            </a:extLst>
          </p:cNvPr>
          <p:cNvSpPr/>
          <p:nvPr/>
        </p:nvSpPr>
        <p:spPr>
          <a:xfrm>
            <a:off x="5823811" y="4565143"/>
            <a:ext cx="3086100" cy="685800"/>
          </a:xfrm>
          <a:prstGeom prst="roundRect">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and compute </a:t>
            </a:r>
            <a:r>
              <a:rPr lang="it-IT" dirty="0" err="1">
                <a:solidFill>
                  <a:schemeClr val="tx1"/>
                </a:solidFill>
              </a:rPr>
              <a:t>as</a:t>
            </a:r>
            <a:r>
              <a:rPr lang="it-IT" dirty="0">
                <a:solidFill>
                  <a:schemeClr val="tx1"/>
                </a:solidFill>
              </a:rPr>
              <a:t> one </a:t>
            </a:r>
            <a:r>
              <a:rPr lang="it-IT" dirty="0" err="1">
                <a:solidFill>
                  <a:schemeClr val="tx1"/>
                </a:solidFill>
              </a:rPr>
              <a:t>unit</a:t>
            </a:r>
            <a:endParaRPr lang="it-IT" dirty="0">
              <a:solidFill>
                <a:schemeClr val="tx1"/>
              </a:solidFill>
            </a:endParaRPr>
          </a:p>
        </p:txBody>
      </p:sp>
      <p:sp>
        <p:nvSpPr>
          <p:cNvPr id="12" name="Freccia a destra 11">
            <a:extLst>
              <a:ext uri="{FF2B5EF4-FFF2-40B4-BE49-F238E27FC236}">
                <a16:creationId xmlns:a16="http://schemas.microsoft.com/office/drawing/2014/main" id="{A9EFA95A-10C1-C0F5-6700-5E8FD362B4DE}"/>
              </a:ext>
            </a:extLst>
          </p:cNvPr>
          <p:cNvSpPr/>
          <p:nvPr/>
        </p:nvSpPr>
        <p:spPr>
          <a:xfrm>
            <a:off x="3473710" y="3212307"/>
            <a:ext cx="2137106"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0C2F2BE6-5EDD-1A58-EBEC-39908CFCD2AB}"/>
              </a:ext>
            </a:extLst>
          </p:cNvPr>
          <p:cNvSpPr/>
          <p:nvPr/>
        </p:nvSpPr>
        <p:spPr>
          <a:xfrm>
            <a:off x="3473710" y="4026361"/>
            <a:ext cx="2137106"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4" name="Freccia a destra 13">
            <a:extLst>
              <a:ext uri="{FF2B5EF4-FFF2-40B4-BE49-F238E27FC236}">
                <a16:creationId xmlns:a16="http://schemas.microsoft.com/office/drawing/2014/main" id="{BBFFC782-9809-473C-0C5D-C2C55207A730}"/>
              </a:ext>
            </a:extLst>
          </p:cNvPr>
          <p:cNvSpPr/>
          <p:nvPr/>
        </p:nvSpPr>
        <p:spPr>
          <a:xfrm>
            <a:off x="3534667" y="4812269"/>
            <a:ext cx="2137106"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918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50190B5-85BC-E37D-5927-223B85F95756}"/>
              </a:ext>
            </a:extLst>
          </p:cNvPr>
          <p:cNvPicPr>
            <a:picLocks noChangeAspect="1"/>
          </p:cNvPicPr>
          <p:nvPr/>
        </p:nvPicPr>
        <p:blipFill>
          <a:blip r:embed="rId2"/>
          <a:stretch>
            <a:fillRect/>
          </a:stretch>
        </p:blipFill>
        <p:spPr>
          <a:xfrm>
            <a:off x="467313" y="2244160"/>
            <a:ext cx="8209369" cy="2975896"/>
          </a:xfrm>
          <a:prstGeom prst="rect">
            <a:avLst/>
          </a:prstGeom>
        </p:spPr>
      </p:pic>
      <p:sp>
        <p:nvSpPr>
          <p:cNvPr id="6" name="Ritardo 5">
            <a:extLst>
              <a:ext uri="{FF2B5EF4-FFF2-40B4-BE49-F238E27FC236}">
                <a16:creationId xmlns:a16="http://schemas.microsoft.com/office/drawing/2014/main" id="{B13C1719-B103-6402-C56D-9DCCFDA2C18C}"/>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0096ECDA-89A2-99A8-9072-C54AFC3B8BD1}"/>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Self-serve Data Platform</a:t>
            </a:r>
          </a:p>
        </p:txBody>
      </p:sp>
    </p:spTree>
    <p:extLst>
      <p:ext uri="{BB962C8B-B14F-4D97-AF65-F5344CB8AC3E}">
        <p14:creationId xmlns:p14="http://schemas.microsoft.com/office/powerpoint/2010/main" val="965758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Team</a:t>
            </a:r>
          </a:p>
          <a:p>
            <a:pPr algn="ctr"/>
            <a:r>
              <a:rPr lang="it-IT" sz="3200" dirty="0" err="1"/>
              <a:t>Autonomy</a:t>
            </a:r>
            <a:endParaRPr lang="it-IT" sz="3200" dirty="0"/>
          </a:p>
        </p:txBody>
      </p:sp>
      <p:pic>
        <p:nvPicPr>
          <p:cNvPr id="2" name="Immagine 1">
            <a:extLst>
              <a:ext uri="{FF2B5EF4-FFF2-40B4-BE49-F238E27FC236}">
                <a16:creationId xmlns:a16="http://schemas.microsoft.com/office/drawing/2014/main" id="{BDC83AAC-26B2-E694-C006-799CA4FEF2FF}"/>
              </a:ext>
            </a:extLst>
          </p:cNvPr>
          <p:cNvPicPr>
            <a:picLocks noChangeAspect="1"/>
          </p:cNvPicPr>
          <p:nvPr/>
        </p:nvPicPr>
        <p:blipFill>
          <a:blip r:embed="rId2"/>
          <a:stretch>
            <a:fillRect/>
          </a:stretch>
        </p:blipFill>
        <p:spPr>
          <a:xfrm>
            <a:off x="3376821" y="1688046"/>
            <a:ext cx="5419311" cy="3481907"/>
          </a:xfrm>
          <a:prstGeom prst="rect">
            <a:avLst/>
          </a:prstGeom>
        </p:spPr>
      </p:pic>
    </p:spTree>
    <p:extLst>
      <p:ext uri="{BB962C8B-B14F-4D97-AF65-F5344CB8AC3E}">
        <p14:creationId xmlns:p14="http://schemas.microsoft.com/office/powerpoint/2010/main" val="1560768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a:noFill/>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17/05/2023 – Data Mesh</a:t>
            </a:r>
          </a:p>
        </p:txBody>
      </p:sp>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Logical Architecture</a:t>
            </a:r>
          </a:p>
        </p:txBody>
      </p:sp>
      <p:pic>
        <p:nvPicPr>
          <p:cNvPr id="5" name="Immagine 4">
            <a:extLst>
              <a:ext uri="{FF2B5EF4-FFF2-40B4-BE49-F238E27FC236}">
                <a16:creationId xmlns:a16="http://schemas.microsoft.com/office/drawing/2014/main" id="{BDD96512-87D9-25AC-97ED-0106C88B6E70}"/>
              </a:ext>
            </a:extLst>
          </p:cNvPr>
          <p:cNvPicPr>
            <a:picLocks noChangeAspect="1"/>
          </p:cNvPicPr>
          <p:nvPr/>
        </p:nvPicPr>
        <p:blipFill>
          <a:blip r:embed="rId2"/>
          <a:stretch>
            <a:fillRect/>
          </a:stretch>
        </p:blipFill>
        <p:spPr>
          <a:xfrm>
            <a:off x="3064669" y="1259624"/>
            <a:ext cx="5895652" cy="3861651"/>
          </a:xfrm>
          <a:prstGeom prst="rect">
            <a:avLst/>
          </a:prstGeom>
        </p:spPr>
      </p:pic>
      <p:sp>
        <p:nvSpPr>
          <p:cNvPr id="6" name="Rettangolo con un angolo ritagliato 5">
            <a:extLst>
              <a:ext uri="{FF2B5EF4-FFF2-40B4-BE49-F238E27FC236}">
                <a16:creationId xmlns:a16="http://schemas.microsoft.com/office/drawing/2014/main" id="{61E284F1-E3B7-D8EC-B368-2FA1C645F89E}"/>
              </a:ext>
            </a:extLst>
          </p:cNvPr>
          <p:cNvSpPr/>
          <p:nvPr/>
        </p:nvSpPr>
        <p:spPr>
          <a:xfrm>
            <a:off x="-1" y="0"/>
            <a:ext cx="2777707" cy="2976113"/>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600" dirty="0" err="1"/>
              <a:t>Logical</a:t>
            </a:r>
            <a:endParaRPr lang="it-IT" sz="3600" dirty="0"/>
          </a:p>
          <a:p>
            <a:pPr algn="ctr"/>
            <a:r>
              <a:rPr lang="it-IT" sz="3600" dirty="0"/>
              <a:t>Architecture</a:t>
            </a:r>
          </a:p>
        </p:txBody>
      </p:sp>
    </p:spTree>
    <p:extLst>
      <p:ext uri="{BB962C8B-B14F-4D97-AF65-F5344CB8AC3E}">
        <p14:creationId xmlns:p14="http://schemas.microsoft.com/office/powerpoint/2010/main" val="31246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10" name="Rettangolo con angoli arrotondati 9">
            <a:extLst>
              <a:ext uri="{FF2B5EF4-FFF2-40B4-BE49-F238E27FC236}">
                <a16:creationId xmlns:a16="http://schemas.microsoft.com/office/drawing/2014/main" id="{72DDB18D-3EE9-E6F1-1DB8-573A8200DF43}"/>
              </a:ext>
            </a:extLst>
          </p:cNvPr>
          <p:cNvSpPr/>
          <p:nvPr/>
        </p:nvSpPr>
        <p:spPr>
          <a:xfrm>
            <a:off x="4094585" y="2341050"/>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err="1">
                <a:latin typeface="Source Sans Pro" panose="020B0503030403020204" pitchFamily="34" charset="0"/>
                <a:ea typeface="Source Sans Pro" panose="020B0503030403020204" pitchFamily="34" charset="0"/>
              </a:rPr>
              <a:t>Become</a:t>
            </a:r>
            <a:r>
              <a:rPr lang="it-IT" dirty="0">
                <a:latin typeface="Source Sans Pro" panose="020B0503030403020204" pitchFamily="34" charset="0"/>
                <a:ea typeface="Source Sans Pro" panose="020B0503030403020204" pitchFamily="34" charset="0"/>
              </a:rPr>
              <a:t> data-</a:t>
            </a:r>
            <a:r>
              <a:rPr lang="it-IT" dirty="0" err="1">
                <a:latin typeface="Source Sans Pro" panose="020B0503030403020204" pitchFamily="34" charset="0"/>
                <a:ea typeface="Source Sans Pro" panose="020B0503030403020204" pitchFamily="34" charset="0"/>
              </a:rPr>
              <a:t>driven</a:t>
            </a:r>
            <a:endParaRPr lang="it-IT" dirty="0">
              <a:latin typeface="Source Sans Pro" panose="020B0503030403020204" pitchFamily="34" charset="0"/>
              <a:ea typeface="Source Sans Pro" panose="020B0503030403020204" pitchFamily="34" charset="0"/>
            </a:endParaRPr>
          </a:p>
          <a:p>
            <a:pPr algn="ctr">
              <a:spcAft>
                <a:spcPts val="600"/>
              </a:spcAft>
            </a:pPr>
            <a:r>
              <a:rPr lang="it-IT" dirty="0">
                <a:latin typeface="Source Sans Pro" panose="020B0503030403020204" pitchFamily="34" charset="0"/>
                <a:ea typeface="Source Sans Pro" panose="020B0503030403020204" pitchFamily="34" charset="0"/>
              </a:rPr>
              <a:t>38 %</a:t>
            </a:r>
          </a:p>
        </p:txBody>
      </p:sp>
      <p:sp>
        <p:nvSpPr>
          <p:cNvPr id="11" name="Rettangolo con angoli arrotondati 10">
            <a:extLst>
              <a:ext uri="{FF2B5EF4-FFF2-40B4-BE49-F238E27FC236}">
                <a16:creationId xmlns:a16="http://schemas.microsoft.com/office/drawing/2014/main" id="{11016C8E-856C-2FDE-C24E-E03C0898F635}"/>
              </a:ext>
            </a:extLst>
          </p:cNvPr>
          <p:cNvSpPr/>
          <p:nvPr/>
        </p:nvSpPr>
        <p:spPr>
          <a:xfrm>
            <a:off x="5105671" y="3422454"/>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err="1">
                <a:latin typeface="Source Sans Pro" panose="020B0503030403020204" pitchFamily="34" charset="0"/>
                <a:ea typeface="Source Sans Pro" panose="020B0503030403020204" pitchFamily="34" charset="0"/>
              </a:rPr>
              <a:t>Competing</a:t>
            </a:r>
            <a:r>
              <a:rPr lang="it-IT" dirty="0">
                <a:latin typeface="Source Sans Pro" panose="020B0503030403020204" pitchFamily="34" charset="0"/>
                <a:ea typeface="Source Sans Pro" panose="020B0503030403020204" pitchFamily="34" charset="0"/>
              </a:rPr>
              <a:t> on data</a:t>
            </a:r>
          </a:p>
          <a:p>
            <a:pPr algn="ctr">
              <a:spcAft>
                <a:spcPts val="600"/>
              </a:spcAft>
            </a:pPr>
            <a:r>
              <a:rPr lang="it-IT" dirty="0">
                <a:latin typeface="Source Sans Pro" panose="020B0503030403020204" pitchFamily="34" charset="0"/>
                <a:ea typeface="Source Sans Pro" panose="020B0503030403020204" pitchFamily="34" charset="0"/>
              </a:rPr>
              <a:t>45 %</a:t>
            </a:r>
          </a:p>
        </p:txBody>
      </p:sp>
      <p:sp>
        <p:nvSpPr>
          <p:cNvPr id="12" name="Rettangolo con angoli arrotondati 11">
            <a:extLst>
              <a:ext uri="{FF2B5EF4-FFF2-40B4-BE49-F238E27FC236}">
                <a16:creationId xmlns:a16="http://schemas.microsoft.com/office/drawing/2014/main" id="{E3CA55AE-800D-B187-49FD-E03C91CC382A}"/>
              </a:ext>
            </a:extLst>
          </p:cNvPr>
          <p:cNvSpPr/>
          <p:nvPr/>
        </p:nvSpPr>
        <p:spPr>
          <a:xfrm>
            <a:off x="6111188" y="4503858"/>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a:latin typeface="Source Sans Pro" panose="020B0503030403020204" pitchFamily="34" charset="0"/>
                <a:ea typeface="Source Sans Pro" panose="020B0503030403020204" pitchFamily="34" charset="0"/>
              </a:rPr>
              <a:t>Investments &gt; $50</a:t>
            </a:r>
          </a:p>
          <a:p>
            <a:pPr algn="ctr">
              <a:spcAft>
                <a:spcPts val="600"/>
              </a:spcAft>
            </a:pPr>
            <a:r>
              <a:rPr lang="it-IT" dirty="0">
                <a:latin typeface="Source Sans Pro" panose="020B0503030403020204" pitchFamily="34" charset="0"/>
                <a:ea typeface="Source Sans Pro" panose="020B0503030403020204" pitchFamily="34" charset="0"/>
              </a:rPr>
              <a:t>65 %</a:t>
            </a:r>
          </a:p>
        </p:txBody>
      </p:sp>
      <p:sp>
        <p:nvSpPr>
          <p:cNvPr id="4" name="Rettangolo con angoli arrotondati 3">
            <a:extLst>
              <a:ext uri="{FF2B5EF4-FFF2-40B4-BE49-F238E27FC236}">
                <a16:creationId xmlns:a16="http://schemas.microsoft.com/office/drawing/2014/main" id="{30EF9BA8-3D90-9B99-7CF0-20EF680BC17F}"/>
              </a:ext>
            </a:extLst>
          </p:cNvPr>
          <p:cNvSpPr/>
          <p:nvPr/>
        </p:nvSpPr>
        <p:spPr>
          <a:xfrm>
            <a:off x="3667816" y="1259646"/>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err="1">
                <a:latin typeface="Source Sans Pro" panose="020B0503030403020204" pitchFamily="34" charset="0"/>
                <a:ea typeface="Source Sans Pro" panose="020B0503030403020204" pitchFamily="34" charset="0"/>
                <a:cs typeface="Cavolini" panose="03000502040302020204" pitchFamily="66" charset="0"/>
              </a:rPr>
              <a:t>Have</a:t>
            </a:r>
            <a:r>
              <a:rPr lang="it-IT" dirty="0">
                <a:latin typeface="Source Sans Pro" panose="020B0503030403020204" pitchFamily="34" charset="0"/>
                <a:ea typeface="Source Sans Pro" panose="020B0503030403020204" pitchFamily="34" charset="0"/>
                <a:cs typeface="Cavolini" panose="03000502040302020204" pitchFamily="66" charset="0"/>
              </a:rPr>
              <a:t> a data culture</a:t>
            </a:r>
          </a:p>
          <a:p>
            <a:pPr algn="ctr">
              <a:spcAft>
                <a:spcPts val="600"/>
              </a:spcAft>
            </a:pPr>
            <a:r>
              <a:rPr lang="it-IT" dirty="0">
                <a:latin typeface="Source Sans Pro" panose="020B0503030403020204" pitchFamily="34" charset="0"/>
                <a:ea typeface="Source Sans Pro" panose="020B0503030403020204" pitchFamily="34" charset="0"/>
                <a:cs typeface="Cavolini" panose="03000502040302020204" pitchFamily="66" charset="0"/>
              </a:rPr>
              <a:t>27 %</a:t>
            </a:r>
          </a:p>
        </p:txBody>
      </p:sp>
      <p:sp>
        <p:nvSpPr>
          <p:cNvPr id="6" name="Ritardo 5">
            <a:extLst>
              <a:ext uri="{FF2B5EF4-FFF2-40B4-BE49-F238E27FC236}">
                <a16:creationId xmlns:a16="http://schemas.microsoft.com/office/drawing/2014/main" id="{4815A377-5511-1D47-0FF9-C83664E28402}"/>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800" dirty="0" err="1">
                <a:latin typeface="Opens Sans"/>
              </a:rPr>
              <a:t>NewVantage</a:t>
            </a:r>
            <a:r>
              <a:rPr lang="it-IT" sz="2800" dirty="0">
                <a:latin typeface="Opens Sans"/>
              </a:rPr>
              <a:t> Report</a:t>
            </a:r>
          </a:p>
        </p:txBody>
      </p:sp>
    </p:spTree>
    <p:extLst>
      <p:ext uri="{BB962C8B-B14F-4D97-AF65-F5344CB8AC3E}">
        <p14:creationId xmlns:p14="http://schemas.microsoft.com/office/powerpoint/2010/main" val="875525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magine 3">
            <a:extLst>
              <a:ext uri="{FF2B5EF4-FFF2-40B4-BE49-F238E27FC236}">
                <a16:creationId xmlns:a16="http://schemas.microsoft.com/office/drawing/2014/main" id="{83801533-484C-451A-BFEE-2B560C5EF130}"/>
              </a:ext>
            </a:extLst>
          </p:cNvPr>
          <p:cNvPicPr>
            <a:picLocks noChangeAspect="1"/>
          </p:cNvPicPr>
          <p:nvPr/>
        </p:nvPicPr>
        <p:blipFill>
          <a:blip r:embed="rId2"/>
          <a:stretch>
            <a:fillRect/>
          </a:stretch>
        </p:blipFill>
        <p:spPr>
          <a:xfrm>
            <a:off x="467313" y="2782405"/>
            <a:ext cx="8209369" cy="2975896"/>
          </a:xfrm>
          <a:prstGeom prst="rect">
            <a:avLst/>
          </a:prstGeom>
        </p:spPr>
      </p:pic>
    </p:spTree>
    <p:extLst>
      <p:ext uri="{BB962C8B-B14F-4D97-AF65-F5344CB8AC3E}">
        <p14:creationId xmlns:p14="http://schemas.microsoft.com/office/powerpoint/2010/main" val="388871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asellaDiTesto 1">
            <a:extLst>
              <a:ext uri="{FF2B5EF4-FFF2-40B4-BE49-F238E27FC236}">
                <a16:creationId xmlns:a16="http://schemas.microsoft.com/office/drawing/2014/main" id="{490E2DD9-953B-1624-7B6B-110377707669}"/>
              </a:ext>
            </a:extLst>
          </p:cNvPr>
          <p:cNvSpPr txBox="1"/>
          <p:nvPr/>
        </p:nvSpPr>
        <p:spPr>
          <a:xfrm>
            <a:off x="-1" y="5502554"/>
            <a:ext cx="9144001" cy="369332"/>
          </a:xfrm>
          <a:prstGeom prst="rect">
            <a:avLst/>
          </a:prstGeom>
          <a:noFill/>
        </p:spPr>
        <p:txBody>
          <a:bodyPr wrap="square" rtlCol="0">
            <a:spAutoFit/>
          </a:bodyPr>
          <a:lstStyle/>
          <a:p>
            <a:pPr algn="ctr"/>
            <a:r>
              <a:rPr lang="it-IT" dirty="0" err="1"/>
              <a:t>Maintains</a:t>
            </a:r>
            <a:r>
              <a:rPr lang="it-IT" dirty="0"/>
              <a:t> </a:t>
            </a:r>
            <a:r>
              <a:rPr lang="it-IT" dirty="0" err="1"/>
              <a:t>equilibrium</a:t>
            </a:r>
            <a:r>
              <a:rPr lang="it-IT" dirty="0"/>
              <a:t> </a:t>
            </a:r>
            <a:r>
              <a:rPr lang="it-IT" dirty="0" err="1"/>
              <a:t>between</a:t>
            </a:r>
            <a:r>
              <a:rPr lang="it-IT" dirty="0"/>
              <a:t> </a:t>
            </a:r>
            <a:r>
              <a:rPr lang="it-IT" dirty="0" err="1"/>
              <a:t>centralization</a:t>
            </a:r>
            <a:r>
              <a:rPr lang="it-IT" dirty="0"/>
              <a:t> and </a:t>
            </a:r>
            <a:r>
              <a:rPr lang="it-IT" dirty="0" err="1"/>
              <a:t>decentralization</a:t>
            </a:r>
            <a:endParaRPr lang="it-IT" dirty="0"/>
          </a:p>
        </p:txBody>
      </p:sp>
      <p:sp>
        <p:nvSpPr>
          <p:cNvPr id="5" name="Rettangolo con angoli arrotondati 4">
            <a:extLst>
              <a:ext uri="{FF2B5EF4-FFF2-40B4-BE49-F238E27FC236}">
                <a16:creationId xmlns:a16="http://schemas.microsoft.com/office/drawing/2014/main" id="{A04F694B-105C-71DA-E15B-CBC6BC52E803}"/>
              </a:ext>
            </a:extLst>
          </p:cNvPr>
          <p:cNvSpPr/>
          <p:nvPr/>
        </p:nvSpPr>
        <p:spPr>
          <a:xfrm>
            <a:off x="66420" y="2560125"/>
            <a:ext cx="1978946"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Decentralization</a:t>
            </a:r>
            <a:r>
              <a:rPr lang="it-IT" dirty="0">
                <a:solidFill>
                  <a:schemeClr val="tx1"/>
                </a:solidFill>
              </a:rPr>
              <a:t> and domain self-</a:t>
            </a:r>
            <a:r>
              <a:rPr lang="it-IT" dirty="0" err="1">
                <a:solidFill>
                  <a:schemeClr val="tx1"/>
                </a:solidFill>
              </a:rPr>
              <a:t>sovereignty</a:t>
            </a:r>
            <a:endParaRPr lang="it-IT" dirty="0">
              <a:solidFill>
                <a:schemeClr val="tx1"/>
              </a:solidFill>
            </a:endParaRPr>
          </a:p>
        </p:txBody>
      </p:sp>
      <p:sp>
        <p:nvSpPr>
          <p:cNvPr id="8" name="Rettangolo con angoli arrotondati 7">
            <a:extLst>
              <a:ext uri="{FF2B5EF4-FFF2-40B4-BE49-F238E27FC236}">
                <a16:creationId xmlns:a16="http://schemas.microsoft.com/office/drawing/2014/main" id="{CEB98C52-D379-5C8C-94B2-57A600108842}"/>
              </a:ext>
            </a:extLst>
          </p:cNvPr>
          <p:cNvSpPr/>
          <p:nvPr/>
        </p:nvSpPr>
        <p:spPr>
          <a:xfrm>
            <a:off x="4730397" y="3385870"/>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A </a:t>
            </a:r>
            <a:r>
              <a:rPr lang="it-IT" dirty="0" err="1">
                <a:solidFill>
                  <a:schemeClr val="tx1"/>
                </a:solidFill>
              </a:rPr>
              <a:t>dynamic</a:t>
            </a:r>
            <a:r>
              <a:rPr lang="it-IT" dirty="0">
                <a:solidFill>
                  <a:schemeClr val="tx1"/>
                </a:solidFill>
              </a:rPr>
              <a:t> </a:t>
            </a:r>
            <a:r>
              <a:rPr lang="it-IT" dirty="0" err="1">
                <a:solidFill>
                  <a:schemeClr val="tx1"/>
                </a:solidFill>
              </a:rPr>
              <a:t>topology</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BF2C8EEF-2A10-C3CA-96AF-AF0B97E28836}"/>
              </a:ext>
            </a:extLst>
          </p:cNvPr>
          <p:cNvSpPr/>
          <p:nvPr/>
        </p:nvSpPr>
        <p:spPr>
          <a:xfrm>
            <a:off x="2402471" y="304131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Interoperability</a:t>
            </a:r>
            <a:r>
              <a:rPr lang="it-IT" dirty="0">
                <a:solidFill>
                  <a:schemeClr val="tx1"/>
                </a:solidFill>
              </a:rPr>
              <a:t> </a:t>
            </a:r>
            <a:r>
              <a:rPr lang="it-IT" dirty="0" err="1">
                <a:solidFill>
                  <a:schemeClr val="tx1"/>
                </a:solidFill>
              </a:rPr>
              <a:t>through</a:t>
            </a:r>
            <a:r>
              <a:rPr lang="it-IT" dirty="0">
                <a:solidFill>
                  <a:schemeClr val="tx1"/>
                </a:solidFill>
              </a:rPr>
              <a:t> global </a:t>
            </a:r>
            <a:r>
              <a:rPr lang="it-IT" dirty="0" err="1">
                <a:solidFill>
                  <a:schemeClr val="tx1"/>
                </a:solidFill>
              </a:rPr>
              <a:t>standardization</a:t>
            </a:r>
            <a:r>
              <a:rPr lang="it-IT" dirty="0">
                <a:solidFill>
                  <a:schemeClr val="tx1"/>
                </a:solidFill>
              </a:rPr>
              <a:t> </a:t>
            </a:r>
            <a:r>
              <a:rPr lang="it-IT" dirty="0" err="1">
                <a:solidFill>
                  <a:schemeClr val="tx1"/>
                </a:solidFill>
              </a:rPr>
              <a:t>across</a:t>
            </a:r>
            <a:r>
              <a:rPr lang="it-IT" dirty="0">
                <a:solidFill>
                  <a:schemeClr val="tx1"/>
                </a:solidFill>
              </a:rPr>
              <a:t> data products</a:t>
            </a:r>
          </a:p>
        </p:txBody>
      </p:sp>
      <p:sp>
        <p:nvSpPr>
          <p:cNvPr id="10" name="Rettangolo con angoli arrotondati 9">
            <a:extLst>
              <a:ext uri="{FF2B5EF4-FFF2-40B4-BE49-F238E27FC236}">
                <a16:creationId xmlns:a16="http://schemas.microsoft.com/office/drawing/2014/main" id="{E5021384-146E-4AB2-77DE-C18400E6D8E0}"/>
              </a:ext>
            </a:extLst>
          </p:cNvPr>
          <p:cNvSpPr/>
          <p:nvPr/>
        </p:nvSpPr>
        <p:spPr>
          <a:xfrm>
            <a:off x="7058323" y="386447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Automatic</a:t>
            </a:r>
            <a:r>
              <a:rPr lang="it-IT" dirty="0">
                <a:solidFill>
                  <a:schemeClr val="tx1"/>
                </a:solidFill>
              </a:rPr>
              <a:t> </a:t>
            </a:r>
            <a:r>
              <a:rPr lang="it-IT" dirty="0" err="1">
                <a:solidFill>
                  <a:schemeClr val="tx1"/>
                </a:solidFill>
              </a:rPr>
              <a:t>exection</a:t>
            </a:r>
            <a:r>
              <a:rPr lang="it-IT" dirty="0">
                <a:solidFill>
                  <a:schemeClr val="tx1"/>
                </a:solidFill>
              </a:rPr>
              <a:t> of </a:t>
            </a:r>
            <a:r>
              <a:rPr lang="it-IT" dirty="0" err="1">
                <a:solidFill>
                  <a:schemeClr val="tx1"/>
                </a:solidFill>
              </a:rPr>
              <a:t>decisions</a:t>
            </a:r>
            <a:r>
              <a:rPr lang="it-IT" dirty="0">
                <a:solidFill>
                  <a:schemeClr val="tx1"/>
                </a:solidFill>
              </a:rPr>
              <a:t> and policies by the </a:t>
            </a:r>
            <a:r>
              <a:rPr lang="it-IT" dirty="0" err="1">
                <a:solidFill>
                  <a:schemeClr val="tx1"/>
                </a:solidFill>
              </a:rPr>
              <a:t>platform</a:t>
            </a:r>
            <a:endParaRPr lang="it-IT" dirty="0">
              <a:solidFill>
                <a:schemeClr val="tx1"/>
              </a:solidFill>
            </a:endParaRPr>
          </a:p>
        </p:txBody>
      </p:sp>
    </p:spTree>
    <p:extLst>
      <p:ext uri="{BB962C8B-B14F-4D97-AF65-F5344CB8AC3E}">
        <p14:creationId xmlns:p14="http://schemas.microsoft.com/office/powerpoint/2010/main" val="25485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Equilibrium</a:t>
            </a:r>
          </a:p>
        </p:txBody>
      </p:sp>
      <p:pic>
        <p:nvPicPr>
          <p:cNvPr id="2" name="Immagine 1">
            <a:extLst>
              <a:ext uri="{FF2B5EF4-FFF2-40B4-BE49-F238E27FC236}">
                <a16:creationId xmlns:a16="http://schemas.microsoft.com/office/drawing/2014/main" id="{9E2077F5-EEB1-E104-6409-9B8033BE4DF0}"/>
              </a:ext>
            </a:extLst>
          </p:cNvPr>
          <p:cNvPicPr>
            <a:picLocks noChangeAspect="1"/>
          </p:cNvPicPr>
          <p:nvPr/>
        </p:nvPicPr>
        <p:blipFill>
          <a:blip r:embed="rId2"/>
          <a:stretch>
            <a:fillRect/>
          </a:stretch>
        </p:blipFill>
        <p:spPr>
          <a:xfrm>
            <a:off x="2556886" y="1354048"/>
            <a:ext cx="6186340" cy="3773666"/>
          </a:xfrm>
          <a:prstGeom prst="rect">
            <a:avLst/>
          </a:prstGeom>
        </p:spPr>
      </p:pic>
    </p:spTree>
    <p:extLst>
      <p:ext uri="{BB962C8B-B14F-4D97-AF65-F5344CB8AC3E}">
        <p14:creationId xmlns:p14="http://schemas.microsoft.com/office/powerpoint/2010/main" val="550780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566929" y="-3566930"/>
            <a:ext cx="2010138"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4" name="CasellaDiTesto 3">
            <a:extLst>
              <a:ext uri="{FF2B5EF4-FFF2-40B4-BE49-F238E27FC236}">
                <a16:creationId xmlns:a16="http://schemas.microsoft.com/office/drawing/2014/main" id="{38523C17-2E0B-7A48-1741-49A9AF8B36D8}"/>
              </a:ext>
            </a:extLst>
          </p:cNvPr>
          <p:cNvSpPr txBox="1"/>
          <p:nvPr/>
        </p:nvSpPr>
        <p:spPr>
          <a:xfrm>
            <a:off x="0" y="638355"/>
            <a:ext cx="9143998" cy="523220"/>
          </a:xfrm>
          <a:prstGeom prst="rect">
            <a:avLst/>
          </a:prstGeom>
          <a:noFill/>
        </p:spPr>
        <p:txBody>
          <a:bodyPr wrap="square" rtlCol="0">
            <a:spAutoFit/>
          </a:bodyPr>
          <a:lstStyle/>
          <a:p>
            <a:pPr algn="ctr"/>
            <a:r>
              <a:rPr lang="en-US" sz="2800" kern="1200" dirty="0">
                <a:solidFill>
                  <a:schemeClr val="bg1"/>
                </a:solidFill>
                <a:latin typeface="+mj-lt"/>
                <a:ea typeface="+mj-ea"/>
                <a:cs typeface="+mj-cs"/>
              </a:rPr>
              <a:t>Transformation to Federated Computational Governance</a:t>
            </a:r>
            <a:endParaRPr lang="it-IT" sz="2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ttangolo con angoli arrotondati 4">
            <a:extLst>
              <a:ext uri="{FF2B5EF4-FFF2-40B4-BE49-F238E27FC236}">
                <a16:creationId xmlns:a16="http://schemas.microsoft.com/office/drawing/2014/main" id="{35707720-D37F-F6C7-43CE-57BB583BB91D}"/>
              </a:ext>
            </a:extLst>
          </p:cNvPr>
          <p:cNvSpPr/>
          <p:nvPr/>
        </p:nvSpPr>
        <p:spPr>
          <a:xfrm>
            <a:off x="112322" y="2118292"/>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Centralized</a:t>
            </a:r>
            <a:r>
              <a:rPr lang="it-IT" sz="1400" dirty="0">
                <a:solidFill>
                  <a:schemeClr val="tx1"/>
                </a:solidFill>
              </a:rPr>
              <a:t> team of data </a:t>
            </a:r>
            <a:r>
              <a:rPr lang="it-IT" sz="1400" dirty="0" err="1">
                <a:solidFill>
                  <a:schemeClr val="tx1"/>
                </a:solidFill>
              </a:rPr>
              <a:t>experts</a:t>
            </a:r>
            <a:endParaRPr lang="it-IT" sz="1400" dirty="0">
              <a:solidFill>
                <a:schemeClr val="tx1"/>
              </a:solidFill>
            </a:endParaRPr>
          </a:p>
        </p:txBody>
      </p:sp>
      <p:sp>
        <p:nvSpPr>
          <p:cNvPr id="8" name="Rettangolo con angoli arrotondati 7">
            <a:extLst>
              <a:ext uri="{FF2B5EF4-FFF2-40B4-BE49-F238E27FC236}">
                <a16:creationId xmlns:a16="http://schemas.microsoft.com/office/drawing/2014/main" id="{DA5A5AC7-A970-F082-ADCF-E77D9DFC0F6F}"/>
              </a:ext>
            </a:extLst>
          </p:cNvPr>
          <p:cNvSpPr/>
          <p:nvPr/>
        </p:nvSpPr>
        <p:spPr>
          <a:xfrm>
            <a:off x="5463873" y="2118292"/>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Federated</a:t>
            </a:r>
            <a:r>
              <a:rPr lang="it-IT" sz="1400" dirty="0">
                <a:solidFill>
                  <a:schemeClr val="tx1"/>
                </a:solidFill>
              </a:rPr>
              <a:t> team of domain </a:t>
            </a:r>
            <a:r>
              <a:rPr lang="it-IT" sz="1400" dirty="0" err="1">
                <a:solidFill>
                  <a:schemeClr val="tx1"/>
                </a:solidFill>
              </a:rPr>
              <a:t>owners</a:t>
            </a:r>
            <a:r>
              <a:rPr lang="it-IT" sz="1400" dirty="0">
                <a:solidFill>
                  <a:schemeClr val="tx1"/>
                </a:solidFill>
              </a:rPr>
              <a:t> and </a:t>
            </a:r>
            <a:r>
              <a:rPr lang="it-IT" sz="1400" dirty="0" err="1">
                <a:solidFill>
                  <a:schemeClr val="tx1"/>
                </a:solidFill>
              </a:rPr>
              <a:t>subject</a:t>
            </a:r>
            <a:r>
              <a:rPr lang="it-IT" sz="1400" dirty="0">
                <a:solidFill>
                  <a:schemeClr val="tx1"/>
                </a:solidFill>
              </a:rPr>
              <a:t> </a:t>
            </a:r>
            <a:r>
              <a:rPr lang="it-IT" sz="1400" dirty="0" err="1">
                <a:solidFill>
                  <a:schemeClr val="tx1"/>
                </a:solidFill>
              </a:rPr>
              <a:t>matter</a:t>
            </a:r>
            <a:r>
              <a:rPr lang="it-IT" sz="1400" dirty="0">
                <a:solidFill>
                  <a:schemeClr val="tx1"/>
                </a:solidFill>
              </a:rPr>
              <a:t> </a:t>
            </a:r>
            <a:r>
              <a:rPr lang="it-IT" sz="1400" dirty="0" err="1">
                <a:solidFill>
                  <a:schemeClr val="tx1"/>
                </a:solidFill>
              </a:rPr>
              <a:t>experts</a:t>
            </a:r>
            <a:endParaRPr lang="it-IT" sz="1400" dirty="0">
              <a:solidFill>
                <a:schemeClr val="tx1"/>
              </a:solidFill>
            </a:endParaRPr>
          </a:p>
        </p:txBody>
      </p:sp>
      <p:sp>
        <p:nvSpPr>
          <p:cNvPr id="9" name="Rettangolo con angoli arrotondati 8">
            <a:extLst>
              <a:ext uri="{FF2B5EF4-FFF2-40B4-BE49-F238E27FC236}">
                <a16:creationId xmlns:a16="http://schemas.microsoft.com/office/drawing/2014/main" id="{36FF2894-BE58-5E8B-7A4E-B7F9961BD371}"/>
              </a:ext>
            </a:extLst>
          </p:cNvPr>
          <p:cNvSpPr/>
          <p:nvPr/>
        </p:nvSpPr>
        <p:spPr>
          <a:xfrm>
            <a:off x="112322" y="290162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data </a:t>
            </a:r>
            <a:r>
              <a:rPr lang="it-IT" sz="1400" dirty="0" err="1">
                <a:solidFill>
                  <a:schemeClr val="tx1"/>
                </a:solidFill>
              </a:rPr>
              <a:t>quality</a:t>
            </a:r>
            <a:endParaRPr lang="it-IT" sz="1400" dirty="0">
              <a:solidFill>
                <a:schemeClr val="tx1"/>
              </a:solidFill>
            </a:endParaRPr>
          </a:p>
        </p:txBody>
      </p:sp>
      <p:sp>
        <p:nvSpPr>
          <p:cNvPr id="10" name="Rettangolo con angoli arrotondati 9">
            <a:extLst>
              <a:ext uri="{FF2B5EF4-FFF2-40B4-BE49-F238E27FC236}">
                <a16:creationId xmlns:a16="http://schemas.microsoft.com/office/drawing/2014/main" id="{49F628A3-AF7D-9363-DDA6-6A69C2E384EC}"/>
              </a:ext>
            </a:extLst>
          </p:cNvPr>
          <p:cNvSpPr/>
          <p:nvPr/>
        </p:nvSpPr>
        <p:spPr>
          <a:xfrm>
            <a:off x="112322" y="3684964"/>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data security</a:t>
            </a:r>
          </a:p>
        </p:txBody>
      </p:sp>
      <p:sp>
        <p:nvSpPr>
          <p:cNvPr id="11" name="Rettangolo con angoli arrotondati 10">
            <a:extLst>
              <a:ext uri="{FF2B5EF4-FFF2-40B4-BE49-F238E27FC236}">
                <a16:creationId xmlns:a16="http://schemas.microsoft.com/office/drawing/2014/main" id="{200B0D25-70BF-096A-0A23-914EDB5B9681}"/>
              </a:ext>
            </a:extLst>
          </p:cNvPr>
          <p:cNvSpPr/>
          <p:nvPr/>
        </p:nvSpPr>
        <p:spPr>
          <a:xfrm>
            <a:off x="112322" y="446830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a:t>
            </a:r>
            <a:r>
              <a:rPr lang="it-IT" sz="1400" dirty="0" err="1">
                <a:solidFill>
                  <a:schemeClr val="tx1"/>
                </a:solidFill>
              </a:rPr>
              <a:t>canonical</a:t>
            </a:r>
            <a:r>
              <a:rPr lang="it-IT" sz="1400" dirty="0">
                <a:solidFill>
                  <a:schemeClr val="tx1"/>
                </a:solidFill>
              </a:rPr>
              <a:t> data </a:t>
            </a:r>
            <a:r>
              <a:rPr lang="it-IT" sz="1400" dirty="0" err="1">
                <a:solidFill>
                  <a:schemeClr val="tx1"/>
                </a:solidFill>
              </a:rPr>
              <a:t>modeling</a:t>
            </a:r>
            <a:endParaRPr lang="it-IT" sz="1400" dirty="0">
              <a:solidFill>
                <a:schemeClr val="tx1"/>
              </a:solidFill>
            </a:endParaRPr>
          </a:p>
        </p:txBody>
      </p:sp>
      <p:sp>
        <p:nvSpPr>
          <p:cNvPr id="12" name="Rettangolo con angoli arrotondati 11">
            <a:extLst>
              <a:ext uri="{FF2B5EF4-FFF2-40B4-BE49-F238E27FC236}">
                <a16:creationId xmlns:a16="http://schemas.microsoft.com/office/drawing/2014/main" id="{9E82E2C6-B7D7-9A26-A953-ED360F7A9C8C}"/>
              </a:ext>
            </a:extLst>
          </p:cNvPr>
          <p:cNvSpPr/>
          <p:nvPr/>
        </p:nvSpPr>
        <p:spPr>
          <a:xfrm>
            <a:off x="112322" y="5251636"/>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Measure</a:t>
            </a:r>
            <a:r>
              <a:rPr lang="it-IT" sz="1400" dirty="0">
                <a:solidFill>
                  <a:schemeClr val="tx1"/>
                </a:solidFill>
              </a:rPr>
              <a:t> success </a:t>
            </a:r>
            <a:r>
              <a:rPr lang="it-IT" sz="1400" dirty="0" err="1">
                <a:solidFill>
                  <a:schemeClr val="tx1"/>
                </a:solidFill>
              </a:rPr>
              <a:t>based</a:t>
            </a:r>
            <a:r>
              <a:rPr lang="it-IT" sz="1400" dirty="0">
                <a:solidFill>
                  <a:schemeClr val="tx1"/>
                </a:solidFill>
              </a:rPr>
              <a:t> on volume of data</a:t>
            </a:r>
          </a:p>
        </p:txBody>
      </p:sp>
      <p:sp>
        <p:nvSpPr>
          <p:cNvPr id="13" name="Rettangolo con angoli arrotondati 12">
            <a:extLst>
              <a:ext uri="{FF2B5EF4-FFF2-40B4-BE49-F238E27FC236}">
                <a16:creationId xmlns:a16="http://schemas.microsoft.com/office/drawing/2014/main" id="{3038B274-8A96-F8FC-64A6-B4486C74AF84}"/>
              </a:ext>
            </a:extLst>
          </p:cNvPr>
          <p:cNvSpPr/>
          <p:nvPr/>
        </p:nvSpPr>
        <p:spPr>
          <a:xfrm>
            <a:off x="5463873" y="290162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a:t>
            </a:r>
            <a:r>
              <a:rPr lang="it-IT" sz="1400" dirty="0" err="1">
                <a:solidFill>
                  <a:schemeClr val="tx1"/>
                </a:solidFill>
              </a:rPr>
              <a:t>defining</a:t>
            </a:r>
            <a:r>
              <a:rPr lang="it-IT" sz="1400" dirty="0">
                <a:solidFill>
                  <a:schemeClr val="tx1"/>
                </a:solidFill>
              </a:rPr>
              <a:t> </a:t>
            </a:r>
            <a:r>
              <a:rPr lang="it-IT" sz="1400" dirty="0" err="1">
                <a:solidFill>
                  <a:schemeClr val="tx1"/>
                </a:solidFill>
              </a:rPr>
              <a:t>what</a:t>
            </a:r>
            <a:r>
              <a:rPr lang="it-IT" sz="1400" dirty="0">
                <a:solidFill>
                  <a:schemeClr val="tx1"/>
                </a:solidFill>
              </a:rPr>
              <a:t> </a:t>
            </a:r>
            <a:r>
              <a:rPr lang="it-IT" sz="1400" dirty="0" err="1">
                <a:solidFill>
                  <a:schemeClr val="tx1"/>
                </a:solidFill>
              </a:rPr>
              <a:t>constitues</a:t>
            </a:r>
            <a:r>
              <a:rPr lang="it-IT" sz="1400" dirty="0">
                <a:solidFill>
                  <a:schemeClr val="tx1"/>
                </a:solidFill>
              </a:rPr>
              <a:t> </a:t>
            </a:r>
            <a:r>
              <a:rPr lang="it-IT" sz="1400" dirty="0" err="1">
                <a:solidFill>
                  <a:schemeClr val="tx1"/>
                </a:solidFill>
              </a:rPr>
              <a:t>quality</a:t>
            </a:r>
            <a:endParaRPr lang="it-IT" sz="1400" dirty="0">
              <a:solidFill>
                <a:schemeClr val="tx1"/>
              </a:solidFill>
            </a:endParaRPr>
          </a:p>
        </p:txBody>
      </p:sp>
      <p:sp>
        <p:nvSpPr>
          <p:cNvPr id="14" name="Rettangolo con angoli arrotondati 13">
            <a:extLst>
              <a:ext uri="{FF2B5EF4-FFF2-40B4-BE49-F238E27FC236}">
                <a16:creationId xmlns:a16="http://schemas.microsoft.com/office/drawing/2014/main" id="{81B92B40-11D6-962A-D3E4-5223A0A16F68}"/>
              </a:ext>
            </a:extLst>
          </p:cNvPr>
          <p:cNvSpPr/>
          <p:nvPr/>
        </p:nvSpPr>
        <p:spPr>
          <a:xfrm>
            <a:off x="5463873" y="368144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to </a:t>
            </a:r>
            <a:r>
              <a:rPr lang="it-IT" sz="1400" dirty="0" err="1">
                <a:solidFill>
                  <a:schemeClr val="tx1"/>
                </a:solidFill>
              </a:rPr>
              <a:t>define</a:t>
            </a:r>
            <a:r>
              <a:rPr lang="it-IT" sz="1400" dirty="0">
                <a:solidFill>
                  <a:schemeClr val="tx1"/>
                </a:solidFill>
              </a:rPr>
              <a:t> </a:t>
            </a:r>
            <a:r>
              <a:rPr lang="it-IT" sz="1400" dirty="0" err="1">
                <a:solidFill>
                  <a:schemeClr val="tx1"/>
                </a:solidFill>
              </a:rPr>
              <a:t>aspects</a:t>
            </a:r>
            <a:r>
              <a:rPr lang="it-IT" sz="1400" dirty="0">
                <a:solidFill>
                  <a:schemeClr val="tx1"/>
                </a:solidFill>
              </a:rPr>
              <a:t> of security</a:t>
            </a:r>
          </a:p>
        </p:txBody>
      </p:sp>
      <p:sp>
        <p:nvSpPr>
          <p:cNvPr id="15" name="Rettangolo con angoli arrotondati 14">
            <a:extLst>
              <a:ext uri="{FF2B5EF4-FFF2-40B4-BE49-F238E27FC236}">
                <a16:creationId xmlns:a16="http://schemas.microsoft.com/office/drawing/2014/main" id="{2D743437-3751-2FBA-A39B-DAE33F137892}"/>
              </a:ext>
            </a:extLst>
          </p:cNvPr>
          <p:cNvSpPr/>
          <p:nvPr/>
        </p:nvSpPr>
        <p:spPr>
          <a:xfrm>
            <a:off x="5463873" y="446830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a:t>
            </a:r>
            <a:r>
              <a:rPr lang="it-IT" sz="1400" dirty="0" err="1">
                <a:solidFill>
                  <a:schemeClr val="tx1"/>
                </a:solidFill>
              </a:rPr>
              <a:t>modeling</a:t>
            </a:r>
            <a:r>
              <a:rPr lang="it-IT" sz="1400" dirty="0">
                <a:solidFill>
                  <a:schemeClr val="tx1"/>
                </a:solidFill>
              </a:rPr>
              <a:t> </a:t>
            </a:r>
            <a:r>
              <a:rPr lang="it-IT" sz="1400" dirty="0" err="1">
                <a:solidFill>
                  <a:schemeClr val="tx1"/>
                </a:solidFill>
              </a:rPr>
              <a:t>polysemes</a:t>
            </a:r>
            <a:endParaRPr lang="it-IT" sz="1400" dirty="0">
              <a:solidFill>
                <a:schemeClr val="tx1"/>
              </a:solidFill>
            </a:endParaRPr>
          </a:p>
        </p:txBody>
      </p:sp>
      <p:sp>
        <p:nvSpPr>
          <p:cNvPr id="16" name="Rettangolo con angoli arrotondati 15">
            <a:extLst>
              <a:ext uri="{FF2B5EF4-FFF2-40B4-BE49-F238E27FC236}">
                <a16:creationId xmlns:a16="http://schemas.microsoft.com/office/drawing/2014/main" id="{7A201904-B464-03A8-26C1-19050220C9DA}"/>
              </a:ext>
            </a:extLst>
          </p:cNvPr>
          <p:cNvSpPr/>
          <p:nvPr/>
        </p:nvSpPr>
        <p:spPr>
          <a:xfrm>
            <a:off x="5463873" y="5251636"/>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Measure</a:t>
            </a:r>
            <a:r>
              <a:rPr lang="it-IT" sz="1400" dirty="0">
                <a:solidFill>
                  <a:schemeClr val="tx1"/>
                </a:solidFill>
              </a:rPr>
              <a:t> success </a:t>
            </a:r>
            <a:r>
              <a:rPr lang="it-IT" sz="1400" dirty="0" err="1">
                <a:solidFill>
                  <a:schemeClr val="tx1"/>
                </a:solidFill>
              </a:rPr>
              <a:t>based</a:t>
            </a:r>
            <a:r>
              <a:rPr lang="it-IT" sz="1400" dirty="0">
                <a:solidFill>
                  <a:schemeClr val="tx1"/>
                </a:solidFill>
              </a:rPr>
              <a:t> on </a:t>
            </a:r>
            <a:r>
              <a:rPr lang="it-IT" sz="1400" dirty="0" err="1">
                <a:solidFill>
                  <a:schemeClr val="tx1"/>
                </a:solidFill>
              </a:rPr>
              <a:t>value</a:t>
            </a:r>
            <a:r>
              <a:rPr lang="it-IT" sz="1400" dirty="0">
                <a:solidFill>
                  <a:schemeClr val="tx1"/>
                </a:solidFill>
              </a:rPr>
              <a:t> </a:t>
            </a:r>
            <a:r>
              <a:rPr lang="it-IT" sz="1400" dirty="0" err="1">
                <a:solidFill>
                  <a:schemeClr val="tx1"/>
                </a:solidFill>
              </a:rPr>
              <a:t>generated</a:t>
            </a:r>
            <a:r>
              <a:rPr lang="it-IT" sz="1400" dirty="0">
                <a:solidFill>
                  <a:schemeClr val="tx1"/>
                </a:solidFill>
              </a:rPr>
              <a:t> </a:t>
            </a:r>
            <a:r>
              <a:rPr lang="it-IT" sz="1400" dirty="0" err="1">
                <a:solidFill>
                  <a:schemeClr val="tx1"/>
                </a:solidFill>
              </a:rPr>
              <a:t>through</a:t>
            </a:r>
            <a:r>
              <a:rPr lang="it-IT" sz="1400" dirty="0">
                <a:solidFill>
                  <a:schemeClr val="tx1"/>
                </a:solidFill>
              </a:rPr>
              <a:t> network </a:t>
            </a:r>
            <a:r>
              <a:rPr lang="it-IT" sz="1400" dirty="0" err="1">
                <a:solidFill>
                  <a:schemeClr val="tx1"/>
                </a:solidFill>
              </a:rPr>
              <a:t>effect</a:t>
            </a:r>
            <a:r>
              <a:rPr lang="it-IT" sz="1400" dirty="0">
                <a:solidFill>
                  <a:schemeClr val="tx1"/>
                </a:solidFill>
              </a:rPr>
              <a:t> of the mesh-</a:t>
            </a:r>
            <a:r>
              <a:rPr lang="it-IT" sz="1400" dirty="0" err="1">
                <a:solidFill>
                  <a:schemeClr val="tx1"/>
                </a:solidFill>
              </a:rPr>
              <a:t>consumption</a:t>
            </a:r>
            <a:r>
              <a:rPr lang="it-IT" sz="1400" dirty="0">
                <a:solidFill>
                  <a:schemeClr val="tx1"/>
                </a:solidFill>
              </a:rPr>
              <a:t> of data</a:t>
            </a:r>
          </a:p>
        </p:txBody>
      </p:sp>
      <p:sp>
        <p:nvSpPr>
          <p:cNvPr id="17" name="Freccia a destra 16">
            <a:extLst>
              <a:ext uri="{FF2B5EF4-FFF2-40B4-BE49-F238E27FC236}">
                <a16:creationId xmlns:a16="http://schemas.microsoft.com/office/drawing/2014/main" id="{862E0F52-23CB-14CF-12C1-C113148548D9}"/>
              </a:ext>
            </a:extLst>
          </p:cNvPr>
          <p:cNvSpPr/>
          <p:nvPr/>
        </p:nvSpPr>
        <p:spPr>
          <a:xfrm>
            <a:off x="3898693" y="2328604"/>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8" name="Freccia a destra 17">
            <a:extLst>
              <a:ext uri="{FF2B5EF4-FFF2-40B4-BE49-F238E27FC236}">
                <a16:creationId xmlns:a16="http://schemas.microsoft.com/office/drawing/2014/main" id="{947A95FE-7072-ABB6-8779-4E1ED54CE11E}"/>
              </a:ext>
            </a:extLst>
          </p:cNvPr>
          <p:cNvSpPr/>
          <p:nvPr/>
        </p:nvSpPr>
        <p:spPr>
          <a:xfrm>
            <a:off x="3898693" y="3142658"/>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9" name="Freccia a destra 18">
            <a:extLst>
              <a:ext uri="{FF2B5EF4-FFF2-40B4-BE49-F238E27FC236}">
                <a16:creationId xmlns:a16="http://schemas.microsoft.com/office/drawing/2014/main" id="{872DBFAB-C0E1-A82D-4D9F-E90BE9610A8E}"/>
              </a:ext>
            </a:extLst>
          </p:cNvPr>
          <p:cNvSpPr/>
          <p:nvPr/>
        </p:nvSpPr>
        <p:spPr>
          <a:xfrm>
            <a:off x="3959650" y="3928566"/>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7753872D-2AEE-E50F-7091-822377604B27}"/>
              </a:ext>
            </a:extLst>
          </p:cNvPr>
          <p:cNvSpPr/>
          <p:nvPr/>
        </p:nvSpPr>
        <p:spPr>
          <a:xfrm>
            <a:off x="3941367" y="4714474"/>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4F446C40-1DD6-2AD0-38F7-E88ACDE8A9F6}"/>
              </a:ext>
            </a:extLst>
          </p:cNvPr>
          <p:cNvSpPr/>
          <p:nvPr/>
        </p:nvSpPr>
        <p:spPr>
          <a:xfrm>
            <a:off x="3953558" y="5500382"/>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3818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566929" y="-3566930"/>
            <a:ext cx="2010138"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4" name="CasellaDiTesto 3">
            <a:extLst>
              <a:ext uri="{FF2B5EF4-FFF2-40B4-BE49-F238E27FC236}">
                <a16:creationId xmlns:a16="http://schemas.microsoft.com/office/drawing/2014/main" id="{38523C17-2E0B-7A48-1741-49A9AF8B36D8}"/>
              </a:ext>
            </a:extLst>
          </p:cNvPr>
          <p:cNvSpPr txBox="1"/>
          <p:nvPr/>
        </p:nvSpPr>
        <p:spPr>
          <a:xfrm>
            <a:off x="0" y="638355"/>
            <a:ext cx="9143998" cy="523220"/>
          </a:xfrm>
          <a:prstGeom prst="rect">
            <a:avLst/>
          </a:prstGeom>
          <a:noFill/>
        </p:spPr>
        <p:txBody>
          <a:bodyPr wrap="square" rtlCol="0">
            <a:spAutoFit/>
          </a:bodyPr>
          <a:lstStyle/>
          <a:p>
            <a:pPr algn="ctr"/>
            <a:r>
              <a:rPr lang="en-US" sz="2800" kern="1200" dirty="0">
                <a:solidFill>
                  <a:schemeClr val="bg1"/>
                </a:solidFill>
                <a:latin typeface="+mj-lt"/>
                <a:ea typeface="+mj-ea"/>
                <a:cs typeface="+mj-cs"/>
              </a:rPr>
              <a:t>Data Fabric</a:t>
            </a:r>
            <a:endParaRPr lang="it-IT" sz="2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ttangolo con angoli arrotondati 4">
            <a:extLst>
              <a:ext uri="{FF2B5EF4-FFF2-40B4-BE49-F238E27FC236}">
                <a16:creationId xmlns:a16="http://schemas.microsoft.com/office/drawing/2014/main" id="{35707720-D37F-F6C7-43CE-57BB583BB91D}"/>
              </a:ext>
            </a:extLst>
          </p:cNvPr>
          <p:cNvSpPr/>
          <p:nvPr/>
        </p:nvSpPr>
        <p:spPr>
          <a:xfrm>
            <a:off x="724620" y="25129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Is</a:t>
            </a:r>
            <a:r>
              <a:rPr lang="it-IT" sz="1400" dirty="0">
                <a:solidFill>
                  <a:schemeClr val="tx1"/>
                </a:solidFill>
              </a:rPr>
              <a:t> an </a:t>
            </a:r>
            <a:r>
              <a:rPr lang="it-IT" sz="1400" dirty="0" err="1">
                <a:solidFill>
                  <a:schemeClr val="tx1"/>
                </a:solidFill>
              </a:rPr>
              <a:t>architecture</a:t>
            </a:r>
            <a:r>
              <a:rPr lang="it-IT" sz="1400" dirty="0">
                <a:solidFill>
                  <a:schemeClr val="tx1"/>
                </a:solidFill>
              </a:rPr>
              <a:t> pattern</a:t>
            </a:r>
          </a:p>
        </p:txBody>
      </p:sp>
      <p:sp>
        <p:nvSpPr>
          <p:cNvPr id="9" name="Rettangolo con angoli arrotondati 8">
            <a:extLst>
              <a:ext uri="{FF2B5EF4-FFF2-40B4-BE49-F238E27FC236}">
                <a16:creationId xmlns:a16="http://schemas.microsoft.com/office/drawing/2014/main" id="{36FF2894-BE58-5E8B-7A4E-B7F9961BD371}"/>
              </a:ext>
            </a:extLst>
          </p:cNvPr>
          <p:cNvSpPr/>
          <p:nvPr/>
        </p:nvSpPr>
        <p:spPr>
          <a:xfrm>
            <a:off x="4908609" y="248060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Integrates</a:t>
            </a:r>
            <a:r>
              <a:rPr lang="it-IT" sz="1400" dirty="0">
                <a:solidFill>
                  <a:schemeClr val="tx1"/>
                </a:solidFill>
              </a:rPr>
              <a:t> and </a:t>
            </a:r>
            <a:r>
              <a:rPr lang="it-IT" sz="1400" dirty="0" err="1">
                <a:solidFill>
                  <a:schemeClr val="tx1"/>
                </a:solidFill>
              </a:rPr>
              <a:t>connects</a:t>
            </a:r>
            <a:r>
              <a:rPr lang="it-IT" sz="1400" dirty="0">
                <a:solidFill>
                  <a:schemeClr val="tx1"/>
                </a:solidFill>
              </a:rPr>
              <a:t> </a:t>
            </a:r>
            <a:r>
              <a:rPr lang="it-IT" sz="1400" dirty="0" err="1">
                <a:solidFill>
                  <a:schemeClr val="tx1"/>
                </a:solidFill>
              </a:rPr>
              <a:t>all</a:t>
            </a:r>
            <a:r>
              <a:rPr lang="it-IT" sz="1400" dirty="0">
                <a:solidFill>
                  <a:schemeClr val="tx1"/>
                </a:solidFill>
              </a:rPr>
              <a:t> </a:t>
            </a:r>
            <a:r>
              <a:rPr lang="it-IT" sz="1400" dirty="0" err="1">
                <a:solidFill>
                  <a:schemeClr val="tx1"/>
                </a:solidFill>
              </a:rPr>
              <a:t>your</a:t>
            </a:r>
            <a:r>
              <a:rPr lang="it-IT" sz="1400" dirty="0">
                <a:solidFill>
                  <a:schemeClr val="tx1"/>
                </a:solidFill>
              </a:rPr>
              <a:t> </a:t>
            </a:r>
            <a:r>
              <a:rPr lang="it-IT" sz="1400" dirty="0" err="1">
                <a:solidFill>
                  <a:schemeClr val="tx1"/>
                </a:solidFill>
              </a:rPr>
              <a:t>organization’s</a:t>
            </a:r>
            <a:r>
              <a:rPr lang="it-IT" sz="1400" dirty="0">
                <a:solidFill>
                  <a:schemeClr val="tx1"/>
                </a:solidFill>
              </a:rPr>
              <a:t> data</a:t>
            </a:r>
          </a:p>
        </p:txBody>
      </p:sp>
      <p:sp>
        <p:nvSpPr>
          <p:cNvPr id="10" name="Rettangolo con angoli arrotondati 9">
            <a:extLst>
              <a:ext uri="{FF2B5EF4-FFF2-40B4-BE49-F238E27FC236}">
                <a16:creationId xmlns:a16="http://schemas.microsoft.com/office/drawing/2014/main" id="{49F628A3-AF7D-9363-DDA6-6A69C2E384EC}"/>
              </a:ext>
            </a:extLst>
          </p:cNvPr>
          <p:cNvSpPr/>
          <p:nvPr/>
        </p:nvSpPr>
        <p:spPr>
          <a:xfrm>
            <a:off x="724620" y="34484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Accelerates</a:t>
            </a:r>
            <a:r>
              <a:rPr lang="it-IT" sz="1400" dirty="0">
                <a:solidFill>
                  <a:schemeClr val="tx1"/>
                </a:solidFill>
              </a:rPr>
              <a:t> self-service data </a:t>
            </a:r>
            <a:r>
              <a:rPr lang="it-IT" sz="1400" dirty="0" err="1">
                <a:solidFill>
                  <a:schemeClr val="tx1"/>
                </a:solidFill>
              </a:rPr>
              <a:t>discovery</a:t>
            </a:r>
            <a:endParaRPr lang="it-IT" sz="1400" dirty="0">
              <a:solidFill>
                <a:schemeClr val="tx1"/>
              </a:solidFill>
            </a:endParaRPr>
          </a:p>
        </p:txBody>
      </p:sp>
      <p:sp>
        <p:nvSpPr>
          <p:cNvPr id="11" name="Rettangolo con angoli arrotondati 10">
            <a:extLst>
              <a:ext uri="{FF2B5EF4-FFF2-40B4-BE49-F238E27FC236}">
                <a16:creationId xmlns:a16="http://schemas.microsoft.com/office/drawing/2014/main" id="{200B0D25-70BF-096A-0A23-914EDB5B9681}"/>
              </a:ext>
            </a:extLst>
          </p:cNvPr>
          <p:cNvSpPr/>
          <p:nvPr/>
        </p:nvSpPr>
        <p:spPr>
          <a:xfrm>
            <a:off x="4908608" y="34484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Delivery real-time </a:t>
            </a:r>
            <a:r>
              <a:rPr lang="it-IT" sz="1400" dirty="0" err="1">
                <a:solidFill>
                  <a:schemeClr val="tx1"/>
                </a:solidFill>
              </a:rPr>
              <a:t>analytics</a:t>
            </a:r>
            <a:r>
              <a:rPr lang="it-IT" sz="1400" dirty="0">
                <a:solidFill>
                  <a:schemeClr val="tx1"/>
                </a:solidFill>
              </a:rPr>
              <a:t> and insights by </a:t>
            </a:r>
            <a:r>
              <a:rPr lang="it-IT" sz="1400" dirty="0" err="1">
                <a:solidFill>
                  <a:schemeClr val="tx1"/>
                </a:solidFill>
              </a:rPr>
              <a:t>optimizing</a:t>
            </a:r>
            <a:r>
              <a:rPr lang="it-IT" sz="1400" dirty="0">
                <a:solidFill>
                  <a:schemeClr val="tx1"/>
                </a:solidFill>
              </a:rPr>
              <a:t> the data lifecycle</a:t>
            </a:r>
          </a:p>
        </p:txBody>
      </p:sp>
      <p:sp>
        <p:nvSpPr>
          <p:cNvPr id="12" name="Rettangolo con angoli arrotondati 11">
            <a:extLst>
              <a:ext uri="{FF2B5EF4-FFF2-40B4-BE49-F238E27FC236}">
                <a16:creationId xmlns:a16="http://schemas.microsoft.com/office/drawing/2014/main" id="{9E82E2C6-B7D7-9A26-A953-ED360F7A9C8C}"/>
              </a:ext>
            </a:extLst>
          </p:cNvPr>
          <p:cNvSpPr/>
          <p:nvPr/>
        </p:nvSpPr>
        <p:spPr>
          <a:xfrm>
            <a:off x="724620" y="43839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Active Metadata</a:t>
            </a:r>
          </a:p>
        </p:txBody>
      </p:sp>
      <p:sp>
        <p:nvSpPr>
          <p:cNvPr id="2" name="Rettangolo con angoli arrotondati 1">
            <a:extLst>
              <a:ext uri="{FF2B5EF4-FFF2-40B4-BE49-F238E27FC236}">
                <a16:creationId xmlns:a16="http://schemas.microsoft.com/office/drawing/2014/main" id="{A4309BB5-B706-BA6E-744E-173C331E7F92}"/>
              </a:ext>
            </a:extLst>
          </p:cNvPr>
          <p:cNvSpPr/>
          <p:nvPr/>
        </p:nvSpPr>
        <p:spPr>
          <a:xfrm>
            <a:off x="4908608" y="43839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Strong Data Integration / </a:t>
            </a:r>
            <a:r>
              <a:rPr lang="it-IT" sz="1400" dirty="0" err="1">
                <a:solidFill>
                  <a:schemeClr val="tx1"/>
                </a:solidFill>
              </a:rPr>
              <a:t>Preparation</a:t>
            </a:r>
            <a:r>
              <a:rPr lang="it-IT" sz="1400" dirty="0">
                <a:solidFill>
                  <a:schemeClr val="tx1"/>
                </a:solidFill>
              </a:rPr>
              <a:t> / </a:t>
            </a:r>
            <a:r>
              <a:rPr lang="it-IT" sz="1400" dirty="0" err="1">
                <a:solidFill>
                  <a:schemeClr val="tx1"/>
                </a:solidFill>
              </a:rPr>
              <a:t>Orchestration</a:t>
            </a:r>
            <a:endParaRPr lang="it-IT" sz="1400" dirty="0">
              <a:solidFill>
                <a:schemeClr val="tx1"/>
              </a:solidFill>
            </a:endParaRPr>
          </a:p>
        </p:txBody>
      </p:sp>
    </p:spTree>
    <p:extLst>
      <p:ext uri="{BB962C8B-B14F-4D97-AF65-F5344CB8AC3E}">
        <p14:creationId xmlns:p14="http://schemas.microsoft.com/office/powerpoint/2010/main" val="77196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997800"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a:t>Data Fabric</a:t>
            </a:r>
          </a:p>
          <a:p>
            <a:pPr algn="ctr"/>
            <a:r>
              <a:rPr lang="it-IT" sz="3200"/>
              <a:t>e</a:t>
            </a:r>
          </a:p>
          <a:p>
            <a:pPr algn="ctr"/>
            <a:r>
              <a:rPr lang="it-IT" sz="3200"/>
              <a:t>Data Mesh</a:t>
            </a:r>
            <a:endParaRPr lang="it-IT" sz="3200" dirty="0"/>
          </a:p>
        </p:txBody>
      </p:sp>
      <p:pic>
        <p:nvPicPr>
          <p:cNvPr id="6" name="Immagine 5" descr="Immagine che contiene testo, schermata, cerchio, Carattere&#10;&#10;Descrizione generata automaticamente">
            <a:extLst>
              <a:ext uri="{FF2B5EF4-FFF2-40B4-BE49-F238E27FC236}">
                <a16:creationId xmlns:a16="http://schemas.microsoft.com/office/drawing/2014/main" id="{4C0CB418-3592-E4E3-3551-571DC06D3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971" y="2087591"/>
            <a:ext cx="5996371" cy="3114137"/>
          </a:xfrm>
          <a:prstGeom prst="rect">
            <a:avLst/>
          </a:prstGeom>
        </p:spPr>
      </p:pic>
    </p:spTree>
    <p:extLst>
      <p:ext uri="{BB962C8B-B14F-4D97-AF65-F5344CB8AC3E}">
        <p14:creationId xmlns:p14="http://schemas.microsoft.com/office/powerpoint/2010/main" val="2730409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997800"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To Data Mesh</a:t>
            </a:r>
          </a:p>
          <a:p>
            <a:pPr algn="ctr"/>
            <a:r>
              <a:rPr lang="it-IT" sz="3200" dirty="0"/>
              <a:t>or </a:t>
            </a:r>
            <a:r>
              <a:rPr lang="it-IT" sz="3200" dirty="0" err="1"/>
              <a:t>not</a:t>
            </a:r>
            <a:r>
              <a:rPr lang="it-IT" sz="3200" dirty="0"/>
              <a:t> to</a:t>
            </a:r>
          </a:p>
          <a:p>
            <a:pPr algn="ctr"/>
            <a:r>
              <a:rPr lang="it-IT" sz="3200" dirty="0"/>
              <a:t>Data Mesh?</a:t>
            </a:r>
          </a:p>
        </p:txBody>
      </p:sp>
      <p:pic>
        <p:nvPicPr>
          <p:cNvPr id="2" name="Immagine 1">
            <a:extLst>
              <a:ext uri="{FF2B5EF4-FFF2-40B4-BE49-F238E27FC236}">
                <a16:creationId xmlns:a16="http://schemas.microsoft.com/office/drawing/2014/main" id="{15C0CC05-6E8D-A394-0FAD-5B30091F70BF}"/>
              </a:ext>
            </a:extLst>
          </p:cNvPr>
          <p:cNvPicPr>
            <a:picLocks noChangeAspect="1"/>
          </p:cNvPicPr>
          <p:nvPr/>
        </p:nvPicPr>
        <p:blipFill>
          <a:blip r:embed="rId2"/>
          <a:stretch>
            <a:fillRect/>
          </a:stretch>
        </p:blipFill>
        <p:spPr>
          <a:xfrm>
            <a:off x="3108599" y="1275588"/>
            <a:ext cx="5802292" cy="3930585"/>
          </a:xfrm>
          <a:prstGeom prst="rect">
            <a:avLst/>
          </a:prstGeom>
        </p:spPr>
      </p:pic>
    </p:spTree>
    <p:extLst>
      <p:ext uri="{BB962C8B-B14F-4D97-AF65-F5344CB8AC3E}">
        <p14:creationId xmlns:p14="http://schemas.microsoft.com/office/powerpoint/2010/main" val="357940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New Order</a:t>
            </a:r>
          </a:p>
        </p:txBody>
      </p:sp>
      <p:pic>
        <p:nvPicPr>
          <p:cNvPr id="4" name="Immagine 3" descr="Immagine che contiene persona, uomo, interni&#10;&#10;Descrizione generata automaticamente">
            <a:extLst>
              <a:ext uri="{FF2B5EF4-FFF2-40B4-BE49-F238E27FC236}">
                <a16:creationId xmlns:a16="http://schemas.microsoft.com/office/drawing/2014/main" id="{77F2FD8E-7EC7-EF13-9448-DE6E953246A8}"/>
              </a:ext>
            </a:extLst>
          </p:cNvPr>
          <p:cNvPicPr>
            <a:picLocks noChangeAspect="1"/>
          </p:cNvPicPr>
          <p:nvPr/>
        </p:nvPicPr>
        <p:blipFill rotWithShape="1">
          <a:blip r:embed="rId2"/>
          <a:srcRect r="39712"/>
          <a:stretch/>
        </p:blipFill>
        <p:spPr>
          <a:xfrm>
            <a:off x="374748" y="2909968"/>
            <a:ext cx="4363777" cy="3003887"/>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8" name="Fumetto: ovale 7">
            <a:extLst>
              <a:ext uri="{FF2B5EF4-FFF2-40B4-BE49-F238E27FC236}">
                <a16:creationId xmlns:a16="http://schemas.microsoft.com/office/drawing/2014/main" id="{D043F49A-60D5-1F86-D5CB-081A0F746292}"/>
              </a:ext>
            </a:extLst>
          </p:cNvPr>
          <p:cNvSpPr/>
          <p:nvPr/>
        </p:nvSpPr>
        <p:spPr>
          <a:xfrm>
            <a:off x="5400675" y="2909968"/>
            <a:ext cx="3484534" cy="2035834"/>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You hear that Mr. Anderson?</a:t>
            </a:r>
            <a:br>
              <a:rPr lang="en-US" sz="1600" dirty="0">
                <a:solidFill>
                  <a:schemeClr val="tx1"/>
                </a:solidFill>
              </a:rPr>
            </a:br>
            <a:r>
              <a:rPr lang="en-US" sz="1600" dirty="0">
                <a:solidFill>
                  <a:schemeClr val="tx1"/>
                </a:solidFill>
              </a:rPr>
              <a:t>That is the sound of inevitability …</a:t>
            </a:r>
          </a:p>
        </p:txBody>
      </p:sp>
    </p:spTree>
    <p:extLst>
      <p:ext uri="{BB962C8B-B14F-4D97-AF65-F5344CB8AC3E}">
        <p14:creationId xmlns:p14="http://schemas.microsoft.com/office/powerpoint/2010/main" val="2841388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813556"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 Mesh</a:t>
            </a:r>
          </a:p>
          <a:p>
            <a:pPr algn="ctr"/>
            <a:r>
              <a:rPr lang="it-IT" sz="3200" dirty="0" err="1"/>
              <a:t>Inflection</a:t>
            </a:r>
            <a:r>
              <a:rPr lang="it-IT" sz="3200" dirty="0"/>
              <a:t> Point</a:t>
            </a:r>
          </a:p>
        </p:txBody>
      </p:sp>
      <p:pic>
        <p:nvPicPr>
          <p:cNvPr id="2" name="Immagine 1">
            <a:extLst>
              <a:ext uri="{FF2B5EF4-FFF2-40B4-BE49-F238E27FC236}">
                <a16:creationId xmlns:a16="http://schemas.microsoft.com/office/drawing/2014/main" id="{422258AA-F2A7-07E0-0AA4-AEB132A439EC}"/>
              </a:ext>
            </a:extLst>
          </p:cNvPr>
          <p:cNvPicPr>
            <a:picLocks noChangeAspect="1"/>
          </p:cNvPicPr>
          <p:nvPr/>
        </p:nvPicPr>
        <p:blipFill>
          <a:blip r:embed="rId2"/>
          <a:stretch>
            <a:fillRect/>
          </a:stretch>
        </p:blipFill>
        <p:spPr>
          <a:xfrm>
            <a:off x="3151065" y="1166862"/>
            <a:ext cx="5253652" cy="4058446"/>
          </a:xfrm>
          <a:prstGeom prst="rect">
            <a:avLst/>
          </a:prstGeom>
        </p:spPr>
      </p:pic>
    </p:spTree>
    <p:extLst>
      <p:ext uri="{BB962C8B-B14F-4D97-AF65-F5344CB8AC3E}">
        <p14:creationId xmlns:p14="http://schemas.microsoft.com/office/powerpoint/2010/main" val="267313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1737086" y="3091692"/>
            <a:ext cx="4535424" cy="369332"/>
          </a:xfrm>
          <a:prstGeom prst="rect">
            <a:avLst/>
          </a:prstGeom>
          <a:noFill/>
        </p:spPr>
        <p:txBody>
          <a:bodyPr wrap="square" rtlCol="0">
            <a:spAutoFit/>
          </a:bodyPr>
          <a:lstStyle/>
          <a:p>
            <a:r>
              <a:rPr lang="it-IT" dirty="0" err="1">
                <a:hlinkClick r:id="rId2"/>
              </a:rPr>
              <a:t>Introduction</a:t>
            </a:r>
            <a:r>
              <a:rPr lang="it-IT" dirty="0">
                <a:hlinkClick r:id="rId2"/>
              </a:rPr>
              <a:t> to Data Mesh</a:t>
            </a:r>
            <a:endParaRPr lang="it-IT" dirty="0"/>
          </a:p>
        </p:txBody>
      </p:sp>
      <p:pic>
        <p:nvPicPr>
          <p:cNvPr id="5" name="Immagine 4">
            <a:extLst>
              <a:ext uri="{FF2B5EF4-FFF2-40B4-BE49-F238E27FC236}">
                <a16:creationId xmlns:a16="http://schemas.microsoft.com/office/drawing/2014/main" id="{F0B37F7C-11F8-5822-C79D-021F1AEBE142}"/>
              </a:ext>
            </a:extLst>
          </p:cNvPr>
          <p:cNvPicPr>
            <a:picLocks noChangeAspect="1"/>
          </p:cNvPicPr>
          <p:nvPr/>
        </p:nvPicPr>
        <p:blipFill>
          <a:blip r:embed="rId3"/>
          <a:stretch>
            <a:fillRect/>
          </a:stretch>
        </p:blipFill>
        <p:spPr>
          <a:xfrm>
            <a:off x="1749278" y="2860276"/>
            <a:ext cx="769687" cy="243861"/>
          </a:xfrm>
          <a:prstGeom prst="rect">
            <a:avLst/>
          </a:prstGeom>
        </p:spPr>
      </p:pic>
      <p:sp>
        <p:nvSpPr>
          <p:cNvPr id="8" name="CasellaDiTesto 7">
            <a:extLst>
              <a:ext uri="{FF2B5EF4-FFF2-40B4-BE49-F238E27FC236}">
                <a16:creationId xmlns:a16="http://schemas.microsoft.com/office/drawing/2014/main" id="{630E4353-70F1-682D-F2DE-9C7AAFFFB0E9}"/>
              </a:ext>
            </a:extLst>
          </p:cNvPr>
          <p:cNvSpPr txBox="1"/>
          <p:nvPr/>
        </p:nvSpPr>
        <p:spPr>
          <a:xfrm>
            <a:off x="1749278" y="3916681"/>
            <a:ext cx="4800600" cy="369332"/>
          </a:xfrm>
          <a:prstGeom prst="rect">
            <a:avLst/>
          </a:prstGeom>
          <a:noFill/>
        </p:spPr>
        <p:txBody>
          <a:bodyPr wrap="square" rtlCol="0">
            <a:spAutoFit/>
          </a:bodyPr>
          <a:lstStyle/>
          <a:p>
            <a:r>
              <a:rPr lang="it-IT" dirty="0">
                <a:hlinkClick r:id="rId4"/>
              </a:rPr>
              <a:t>Data Mesh </a:t>
            </a:r>
            <a:r>
              <a:rPr lang="it-IT" dirty="0" err="1">
                <a:hlinkClick r:id="rId4"/>
              </a:rPr>
              <a:t>Principles</a:t>
            </a:r>
            <a:r>
              <a:rPr lang="it-IT" dirty="0">
                <a:hlinkClick r:id="rId4"/>
              </a:rPr>
              <a:t> and </a:t>
            </a:r>
            <a:r>
              <a:rPr lang="it-IT" dirty="0" err="1">
                <a:hlinkClick r:id="rId4"/>
              </a:rPr>
              <a:t>Logical</a:t>
            </a:r>
            <a:r>
              <a:rPr lang="it-IT" dirty="0">
                <a:hlinkClick r:id="rId4"/>
              </a:rPr>
              <a:t> Architecture</a:t>
            </a:r>
            <a:endParaRPr lang="it-IT" dirty="0"/>
          </a:p>
        </p:txBody>
      </p:sp>
      <p:sp>
        <p:nvSpPr>
          <p:cNvPr id="9" name="CasellaDiTesto 8">
            <a:extLst>
              <a:ext uri="{FF2B5EF4-FFF2-40B4-BE49-F238E27FC236}">
                <a16:creationId xmlns:a16="http://schemas.microsoft.com/office/drawing/2014/main" id="{677EDE29-ED96-AE4C-07B7-78BDBB7B08A3}"/>
              </a:ext>
            </a:extLst>
          </p:cNvPr>
          <p:cNvSpPr txBox="1"/>
          <p:nvPr/>
        </p:nvSpPr>
        <p:spPr>
          <a:xfrm>
            <a:off x="1749278" y="3501355"/>
            <a:ext cx="1750348" cy="369332"/>
          </a:xfrm>
          <a:prstGeom prst="rect">
            <a:avLst/>
          </a:prstGeom>
          <a:noFill/>
        </p:spPr>
        <p:txBody>
          <a:bodyPr wrap="square" rtlCol="0">
            <a:spAutoFit/>
          </a:bodyPr>
          <a:lstStyle/>
          <a:p>
            <a:r>
              <a:rPr lang="it-IT" dirty="0"/>
              <a:t>Martin Fowler</a:t>
            </a:r>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1749278" y="2508080"/>
            <a:ext cx="2289844" cy="369332"/>
          </a:xfrm>
          <a:prstGeom prst="rect">
            <a:avLst/>
          </a:prstGeom>
          <a:noFill/>
        </p:spPr>
        <p:txBody>
          <a:bodyPr wrap="square" rtlCol="0">
            <a:spAutoFit/>
          </a:bodyPr>
          <a:lstStyle/>
          <a:p>
            <a:r>
              <a:rPr lang="it-IT" dirty="0" err="1"/>
              <a:t>Zhamak</a:t>
            </a:r>
            <a:r>
              <a:rPr lang="it-IT" dirty="0"/>
              <a:t> </a:t>
            </a:r>
            <a:r>
              <a:rPr lang="it-IT" dirty="0" err="1"/>
              <a:t>Dehghani</a:t>
            </a:r>
            <a:endParaRPr lang="it-IT" dirty="0"/>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200972" y="2301588"/>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2" name="Immagine 11">
            <a:hlinkClick r:id="rId5"/>
            <a:extLst>
              <a:ext uri="{FF2B5EF4-FFF2-40B4-BE49-F238E27FC236}">
                <a16:creationId xmlns:a16="http://schemas.microsoft.com/office/drawing/2014/main" id="{AF9E55F9-3018-02C0-D603-C951FE66DB03}"/>
              </a:ext>
            </a:extLst>
          </p:cNvPr>
          <p:cNvPicPr>
            <a:picLocks noChangeAspect="1"/>
          </p:cNvPicPr>
          <p:nvPr/>
        </p:nvPicPr>
        <p:blipFill>
          <a:blip r:embed="rId6"/>
          <a:stretch>
            <a:fillRect/>
          </a:stretch>
        </p:blipFill>
        <p:spPr>
          <a:xfrm>
            <a:off x="436196" y="2624774"/>
            <a:ext cx="953496" cy="1259977"/>
          </a:xfrm>
          <a:prstGeom prst="rect">
            <a:avLst/>
          </a:prstGeom>
        </p:spPr>
      </p:pic>
      <p:sp>
        <p:nvSpPr>
          <p:cNvPr id="13" name="CasellaDiTesto 12">
            <a:extLst>
              <a:ext uri="{FF2B5EF4-FFF2-40B4-BE49-F238E27FC236}">
                <a16:creationId xmlns:a16="http://schemas.microsoft.com/office/drawing/2014/main" id="{B06D6F03-7253-6963-707A-E0CCFA7EA150}"/>
              </a:ext>
            </a:extLst>
          </p:cNvPr>
          <p:cNvSpPr txBox="1"/>
          <p:nvPr/>
        </p:nvSpPr>
        <p:spPr>
          <a:xfrm>
            <a:off x="1749278" y="5463696"/>
            <a:ext cx="4320938" cy="369332"/>
          </a:xfrm>
          <a:prstGeom prst="rect">
            <a:avLst/>
          </a:prstGeom>
          <a:noFill/>
        </p:spPr>
        <p:txBody>
          <a:bodyPr wrap="square" rtlCol="0">
            <a:spAutoFit/>
          </a:bodyPr>
          <a:lstStyle/>
          <a:p>
            <a:r>
              <a:rPr lang="it-IT" dirty="0" err="1">
                <a:hlinkClick r:id="rId7"/>
              </a:rPr>
              <a:t>Practical</a:t>
            </a:r>
            <a:r>
              <a:rPr lang="it-IT" dirty="0">
                <a:hlinkClick r:id="rId7"/>
              </a:rPr>
              <a:t> Data Mesh</a:t>
            </a:r>
            <a:endParaRPr lang="it-IT" dirty="0"/>
          </a:p>
        </p:txBody>
      </p:sp>
      <p:pic>
        <p:nvPicPr>
          <p:cNvPr id="14" name="Immagine 13">
            <a:extLst>
              <a:ext uri="{FF2B5EF4-FFF2-40B4-BE49-F238E27FC236}">
                <a16:creationId xmlns:a16="http://schemas.microsoft.com/office/drawing/2014/main" id="{62A297DA-364D-0790-9D33-0B1034BD1FD3}"/>
              </a:ext>
            </a:extLst>
          </p:cNvPr>
          <p:cNvPicPr>
            <a:picLocks noChangeAspect="1"/>
          </p:cNvPicPr>
          <p:nvPr/>
        </p:nvPicPr>
        <p:blipFill>
          <a:blip r:embed="rId8"/>
          <a:stretch>
            <a:fillRect/>
          </a:stretch>
        </p:blipFill>
        <p:spPr>
          <a:xfrm>
            <a:off x="1749278" y="5115493"/>
            <a:ext cx="1386960" cy="266723"/>
          </a:xfrm>
          <a:prstGeom prst="rect">
            <a:avLst/>
          </a:prstGeom>
        </p:spPr>
      </p:pic>
      <p:sp>
        <p:nvSpPr>
          <p:cNvPr id="15" name="Rettangolo con angoli arrotondati 14">
            <a:extLst>
              <a:ext uri="{FF2B5EF4-FFF2-40B4-BE49-F238E27FC236}">
                <a16:creationId xmlns:a16="http://schemas.microsoft.com/office/drawing/2014/main" id="{F10B85B0-59DE-F047-C954-61937325F71E}"/>
              </a:ext>
            </a:extLst>
          </p:cNvPr>
          <p:cNvSpPr/>
          <p:nvPr/>
        </p:nvSpPr>
        <p:spPr>
          <a:xfrm>
            <a:off x="200972" y="4410065"/>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6" name="Immagine 15">
            <a:hlinkClick r:id="rId7"/>
            <a:extLst>
              <a:ext uri="{FF2B5EF4-FFF2-40B4-BE49-F238E27FC236}">
                <a16:creationId xmlns:a16="http://schemas.microsoft.com/office/drawing/2014/main" id="{5C54A78E-2C32-5C9A-EF82-AC9D9576E637}"/>
              </a:ext>
            </a:extLst>
          </p:cNvPr>
          <p:cNvPicPr>
            <a:picLocks noChangeAspect="1"/>
          </p:cNvPicPr>
          <p:nvPr/>
        </p:nvPicPr>
        <p:blipFill>
          <a:blip r:embed="rId9"/>
          <a:stretch>
            <a:fillRect/>
          </a:stretch>
        </p:blipFill>
        <p:spPr>
          <a:xfrm>
            <a:off x="414596" y="4657430"/>
            <a:ext cx="953496" cy="1440013"/>
          </a:xfrm>
          <a:prstGeom prst="rect">
            <a:avLst/>
          </a:prstGeom>
        </p:spPr>
      </p:pic>
      <p:sp>
        <p:nvSpPr>
          <p:cNvPr id="17" name="Rettangolo con angoli arrotondati 16">
            <a:extLst>
              <a:ext uri="{FF2B5EF4-FFF2-40B4-BE49-F238E27FC236}">
                <a16:creationId xmlns:a16="http://schemas.microsoft.com/office/drawing/2014/main" id="{DECB669B-AD58-562F-78EA-4B19E15A24C5}"/>
              </a:ext>
            </a:extLst>
          </p:cNvPr>
          <p:cNvSpPr/>
          <p:nvPr/>
        </p:nvSpPr>
        <p:spPr>
          <a:xfrm>
            <a:off x="6319752" y="2493611"/>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8" name="Immagine 17">
            <a:hlinkClick r:id="rId10"/>
            <a:extLst>
              <a:ext uri="{FF2B5EF4-FFF2-40B4-BE49-F238E27FC236}">
                <a16:creationId xmlns:a16="http://schemas.microsoft.com/office/drawing/2014/main" id="{71E2CBD2-2A63-50C8-E718-3DFFE0F32DEE}"/>
              </a:ext>
            </a:extLst>
          </p:cNvPr>
          <p:cNvPicPr>
            <a:picLocks noChangeAspect="1"/>
          </p:cNvPicPr>
          <p:nvPr/>
        </p:nvPicPr>
        <p:blipFill>
          <a:blip r:embed="rId11"/>
          <a:stretch>
            <a:fillRect/>
          </a:stretch>
        </p:blipFill>
        <p:spPr>
          <a:xfrm>
            <a:off x="6590319" y="2811028"/>
            <a:ext cx="884539" cy="1259977"/>
          </a:xfrm>
          <a:prstGeom prst="rect">
            <a:avLst/>
          </a:prstGeom>
        </p:spPr>
      </p:pic>
      <p:pic>
        <p:nvPicPr>
          <p:cNvPr id="19" name="Immagine 18">
            <a:extLst>
              <a:ext uri="{FF2B5EF4-FFF2-40B4-BE49-F238E27FC236}">
                <a16:creationId xmlns:a16="http://schemas.microsoft.com/office/drawing/2014/main" id="{FABC0C76-60B9-8655-3FE1-DCB9B981616A}"/>
              </a:ext>
            </a:extLst>
          </p:cNvPr>
          <p:cNvPicPr>
            <a:picLocks noChangeAspect="1"/>
          </p:cNvPicPr>
          <p:nvPr/>
        </p:nvPicPr>
        <p:blipFill>
          <a:blip r:embed="rId12"/>
          <a:stretch>
            <a:fillRect/>
          </a:stretch>
        </p:blipFill>
        <p:spPr>
          <a:xfrm>
            <a:off x="7985417" y="2639352"/>
            <a:ext cx="923544" cy="364994"/>
          </a:xfrm>
          <a:prstGeom prst="rect">
            <a:avLst/>
          </a:prstGeom>
        </p:spPr>
      </p:pic>
    </p:spTree>
    <p:extLst>
      <p:ext uri="{BB962C8B-B14F-4D97-AF65-F5344CB8AC3E}">
        <p14:creationId xmlns:p14="http://schemas.microsoft.com/office/powerpoint/2010/main" val="364800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12" name="Rettangolo con angoli arrotondati 11">
            <a:extLst>
              <a:ext uri="{FF2B5EF4-FFF2-40B4-BE49-F238E27FC236}">
                <a16:creationId xmlns:a16="http://schemas.microsoft.com/office/drawing/2014/main" id="{6361B84A-C3DF-598B-397E-F1513FAC6CA8}"/>
              </a:ext>
            </a:extLst>
          </p:cNvPr>
          <p:cNvSpPr/>
          <p:nvPr/>
        </p:nvSpPr>
        <p:spPr>
          <a:xfrm>
            <a:off x="3210913" y="1574020"/>
            <a:ext cx="2149329" cy="72237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Fail</a:t>
            </a:r>
            <a:r>
              <a:rPr lang="it-IT" dirty="0"/>
              <a:t> to bootstrap</a:t>
            </a:r>
          </a:p>
        </p:txBody>
      </p:sp>
      <p:sp>
        <p:nvSpPr>
          <p:cNvPr id="13" name="Rettangolo con angoli arrotondati 12">
            <a:extLst>
              <a:ext uri="{FF2B5EF4-FFF2-40B4-BE49-F238E27FC236}">
                <a16:creationId xmlns:a16="http://schemas.microsoft.com/office/drawing/2014/main" id="{C2EFFDF5-FC96-C891-FE73-3C4DA4C998FE}"/>
              </a:ext>
            </a:extLst>
          </p:cNvPr>
          <p:cNvSpPr/>
          <p:nvPr/>
        </p:nvSpPr>
        <p:spPr>
          <a:xfrm>
            <a:off x="4428589" y="2432900"/>
            <a:ext cx="2149329" cy="72237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Fail</a:t>
            </a:r>
            <a:r>
              <a:rPr lang="it-IT" dirty="0"/>
              <a:t> to scale sources</a:t>
            </a:r>
          </a:p>
        </p:txBody>
      </p:sp>
      <p:sp>
        <p:nvSpPr>
          <p:cNvPr id="14" name="Rettangolo con angoli arrotondati 13">
            <a:extLst>
              <a:ext uri="{FF2B5EF4-FFF2-40B4-BE49-F238E27FC236}">
                <a16:creationId xmlns:a16="http://schemas.microsoft.com/office/drawing/2014/main" id="{1DDEF6A2-000B-1340-102F-980CF4672461}"/>
              </a:ext>
            </a:extLst>
          </p:cNvPr>
          <p:cNvSpPr/>
          <p:nvPr/>
        </p:nvSpPr>
        <p:spPr>
          <a:xfrm>
            <a:off x="5646265" y="3291780"/>
            <a:ext cx="2149329" cy="72237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Fail</a:t>
            </a:r>
            <a:r>
              <a:rPr lang="it-IT" dirty="0"/>
              <a:t> to scale consumers</a:t>
            </a:r>
          </a:p>
        </p:txBody>
      </p:sp>
      <p:sp>
        <p:nvSpPr>
          <p:cNvPr id="15" name="Rettangolo con angoli arrotondati 14">
            <a:extLst>
              <a:ext uri="{FF2B5EF4-FFF2-40B4-BE49-F238E27FC236}">
                <a16:creationId xmlns:a16="http://schemas.microsoft.com/office/drawing/2014/main" id="{C68DB83B-D061-6C8E-D114-CB82523E1042}"/>
              </a:ext>
            </a:extLst>
          </p:cNvPr>
          <p:cNvSpPr/>
          <p:nvPr/>
        </p:nvSpPr>
        <p:spPr>
          <a:xfrm>
            <a:off x="6863941" y="4150660"/>
            <a:ext cx="2149329" cy="72237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Fail</a:t>
            </a:r>
            <a:r>
              <a:rPr lang="it-IT" dirty="0"/>
              <a:t> to </a:t>
            </a:r>
            <a:r>
              <a:rPr lang="it-IT" dirty="0" err="1"/>
              <a:t>materialize</a:t>
            </a:r>
            <a:r>
              <a:rPr lang="it-IT" dirty="0"/>
              <a:t> Data-</a:t>
            </a:r>
            <a:r>
              <a:rPr lang="it-IT" dirty="0" err="1"/>
              <a:t>Driven</a:t>
            </a:r>
            <a:r>
              <a:rPr lang="it-IT" dirty="0"/>
              <a:t> </a:t>
            </a:r>
            <a:r>
              <a:rPr lang="it-IT" dirty="0" err="1"/>
              <a:t>value</a:t>
            </a:r>
            <a:endParaRPr lang="it-IT" dirty="0"/>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err="1"/>
              <a:t>Failure</a:t>
            </a:r>
            <a:r>
              <a:rPr lang="it-IT" sz="3200" dirty="0"/>
              <a:t> </a:t>
            </a:r>
            <a:r>
              <a:rPr lang="it-IT" sz="3200" dirty="0" err="1"/>
              <a:t>Symptoms</a:t>
            </a:r>
            <a:endParaRPr lang="it-IT" sz="3200" dirty="0"/>
          </a:p>
        </p:txBody>
      </p:sp>
    </p:spTree>
    <p:extLst>
      <p:ext uri="{BB962C8B-B14F-4D97-AF65-F5344CB8AC3E}">
        <p14:creationId xmlns:p14="http://schemas.microsoft.com/office/powerpoint/2010/main" val="79878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a:t>About me</a:t>
            </a:r>
          </a:p>
        </p:txBody>
      </p:sp>
      <p:sp>
        <p:nvSpPr>
          <p:cNvPr id="2" name="Segnaposto piè di pagina 1"/>
          <p:cNvSpPr>
            <a:spLocks noGrp="1"/>
          </p:cNvSpPr>
          <p:nvPr>
            <p:ph type="ftr" sz="quarter" idx="11"/>
          </p:nvPr>
        </p:nvSpPr>
        <p:spPr/>
        <p:txBody>
          <a:bodyPr/>
          <a:lstStyle/>
          <a:p>
            <a:pPr>
              <a:defRPr/>
            </a:pPr>
            <a:r>
              <a:rPr lang="en-US" altLang="en-US"/>
              <a:t>Layout i3 per presentazioni</a:t>
            </a:r>
            <a:endParaRPr lang="en-US" altLang="en-US" dirty="0"/>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4295530" y="1733375"/>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60" y="3811572"/>
            <a:ext cx="392173"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228560" y="3437444"/>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876621" y="3388187"/>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902490" y="3772407"/>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902490" y="4237026"/>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3" name="Picture 4">
            <a:extLst>
              <a:ext uri="{FF2B5EF4-FFF2-40B4-BE49-F238E27FC236}">
                <a16:creationId xmlns:a16="http://schemas.microsoft.com/office/drawing/2014/main" id="{E6B966F7-E70A-0757-D5D0-AD3110B032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6571" y="3840734"/>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crosoft Certified: Azure Solutions Architect Expert (Legacy)">
            <a:extLst>
              <a:ext uri="{FF2B5EF4-FFF2-40B4-BE49-F238E27FC236}">
                <a16:creationId xmlns:a16="http://schemas.microsoft.com/office/drawing/2014/main" id="{F2783C28-541B-2A4C-B224-E0D0C9F4959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2751" y="3840733"/>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hlinkClick r:id="rId10"/>
            <a:extLst>
              <a:ext uri="{FF2B5EF4-FFF2-40B4-BE49-F238E27FC236}">
                <a16:creationId xmlns:a16="http://schemas.microsoft.com/office/drawing/2014/main" id="{4B61B032-B807-B940-B392-47FAB5814F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5836" y="4659179"/>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658328" y="1733375"/>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2"/>
          <a:stretch>
            <a:fillRect/>
          </a:stretch>
        </p:blipFill>
        <p:spPr>
          <a:xfrm>
            <a:off x="1120485" y="2090857"/>
            <a:ext cx="1792634" cy="406401"/>
          </a:xfrm>
          <a:prstGeom prst="rect">
            <a:avLst/>
          </a:prstGeom>
        </p:spPr>
      </p:pic>
      <p:pic>
        <p:nvPicPr>
          <p:cNvPr id="18" name="Immagine 17">
            <a:hlinkClick r:id="rId13"/>
            <a:extLst>
              <a:ext uri="{FF2B5EF4-FFF2-40B4-BE49-F238E27FC236}">
                <a16:creationId xmlns:a16="http://schemas.microsoft.com/office/drawing/2014/main" id="{A6A3B296-8064-54ED-C0B7-4901AB95BE6D}"/>
              </a:ext>
            </a:extLst>
          </p:cNvPr>
          <p:cNvPicPr>
            <a:picLocks noChangeAspect="1"/>
          </p:cNvPicPr>
          <p:nvPr/>
        </p:nvPicPr>
        <p:blipFill>
          <a:blip r:embed="rId14"/>
          <a:stretch>
            <a:fillRect/>
          </a:stretch>
        </p:blipFill>
        <p:spPr>
          <a:xfrm>
            <a:off x="7279314" y="1747274"/>
            <a:ext cx="1488402" cy="1900773"/>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5693871" y="32034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876621" y="5128828"/>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5">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368" y="4695504"/>
            <a:ext cx="392173"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876621" y="4645711"/>
            <a:ext cx="2938737"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6">
                  <a:extLst>
                    <a:ext uri="{A12FA001-AC4F-418D-AE19-62706E023703}">
                      <ahyp:hlinkClr xmlns:ahyp="http://schemas.microsoft.com/office/drawing/2018/hyperlinkcolor" val="tx"/>
                    </a:ext>
                  </a:extLst>
                </a:hlinkClick>
              </a:rPr>
              <a:t>https://github.com/ace68</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7"/>
          <a:stretch>
            <a:fillRect/>
          </a:stretch>
        </p:blipFill>
        <p:spPr>
          <a:xfrm>
            <a:off x="215581" y="4251727"/>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7"/>
          <a:stretch>
            <a:fillRect/>
          </a:stretch>
        </p:blipFill>
        <p:spPr>
          <a:xfrm>
            <a:off x="221159" y="5135076"/>
            <a:ext cx="407452" cy="407452"/>
          </a:xfrm>
          <a:prstGeom prst="rect">
            <a:avLst/>
          </a:prstGeom>
        </p:spPr>
      </p:pic>
    </p:spTree>
    <p:extLst>
      <p:ext uri="{BB962C8B-B14F-4D97-AF65-F5344CB8AC3E}">
        <p14:creationId xmlns:p14="http://schemas.microsoft.com/office/powerpoint/2010/main" val="2807246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a:lstStyle/>
          <a:p>
            <a:pPr>
              <a:defRPr/>
            </a:pPr>
            <a:r>
              <a:rPr lang="it-IT" altLang="en-US" dirty="0"/>
              <a:t>17/05/2023 – Data Mesh</a:t>
            </a:r>
            <a:endParaRPr lang="en-US" altLang="en-US" dirty="0"/>
          </a:p>
        </p:txBody>
      </p:sp>
      <p:sp>
        <p:nvSpPr>
          <p:cNvPr id="3" name="Titolo 2"/>
          <p:cNvSpPr>
            <a:spLocks noGrp="1"/>
          </p:cNvSpPr>
          <p:nvPr>
            <p:ph type="ctrTitle"/>
          </p:nvPr>
        </p:nvSpPr>
        <p:spPr/>
        <p:txBody>
          <a:bodyPr/>
          <a:lstStyle/>
          <a:p>
            <a:r>
              <a:rPr lang="it-IT" dirty="0" err="1"/>
              <a:t>Operational</a:t>
            </a:r>
            <a:r>
              <a:rPr lang="it-IT" dirty="0"/>
              <a:t> vs </a:t>
            </a:r>
            <a:r>
              <a:rPr lang="it-IT" dirty="0" err="1"/>
              <a:t>Analytical</a:t>
            </a:r>
            <a:endParaRPr lang="it-IT" dirty="0"/>
          </a:p>
        </p:txBody>
      </p:sp>
      <p:pic>
        <p:nvPicPr>
          <p:cNvPr id="4" name="Immagine 3">
            <a:extLst>
              <a:ext uri="{FF2B5EF4-FFF2-40B4-BE49-F238E27FC236}">
                <a16:creationId xmlns:a16="http://schemas.microsoft.com/office/drawing/2014/main" id="{4AEBD207-CEB3-E7B9-59F5-C5147190A735}"/>
              </a:ext>
            </a:extLst>
          </p:cNvPr>
          <p:cNvPicPr>
            <a:picLocks noChangeAspect="1"/>
          </p:cNvPicPr>
          <p:nvPr/>
        </p:nvPicPr>
        <p:blipFill>
          <a:blip r:embed="rId2"/>
          <a:stretch>
            <a:fillRect/>
          </a:stretch>
        </p:blipFill>
        <p:spPr>
          <a:xfrm>
            <a:off x="446409" y="3149801"/>
            <a:ext cx="3711524" cy="1678695"/>
          </a:xfrm>
          <a:prstGeom prst="rect">
            <a:avLst/>
          </a:prstGeom>
        </p:spPr>
      </p:pic>
      <p:pic>
        <p:nvPicPr>
          <p:cNvPr id="5" name="Immagine 4">
            <a:extLst>
              <a:ext uri="{FF2B5EF4-FFF2-40B4-BE49-F238E27FC236}">
                <a16:creationId xmlns:a16="http://schemas.microsoft.com/office/drawing/2014/main" id="{7C9F6DB4-1C24-7F28-9F9A-2584A0E00E7E}"/>
              </a:ext>
            </a:extLst>
          </p:cNvPr>
          <p:cNvPicPr>
            <a:picLocks noChangeAspect="1"/>
          </p:cNvPicPr>
          <p:nvPr/>
        </p:nvPicPr>
        <p:blipFill>
          <a:blip r:embed="rId3"/>
          <a:stretch>
            <a:fillRect/>
          </a:stretch>
        </p:blipFill>
        <p:spPr>
          <a:xfrm>
            <a:off x="5690060" y="3149801"/>
            <a:ext cx="2910443" cy="1929975"/>
          </a:xfrm>
          <a:prstGeom prst="rect">
            <a:avLst/>
          </a:prstGeom>
        </p:spPr>
      </p:pic>
      <p:sp>
        <p:nvSpPr>
          <p:cNvPr id="6" name="CasellaDiTesto 5">
            <a:extLst>
              <a:ext uri="{FF2B5EF4-FFF2-40B4-BE49-F238E27FC236}">
                <a16:creationId xmlns:a16="http://schemas.microsoft.com/office/drawing/2014/main" id="{1517F1F9-AA89-936C-B956-B721A1858274}"/>
              </a:ext>
            </a:extLst>
          </p:cNvPr>
          <p:cNvSpPr txBox="1"/>
          <p:nvPr/>
        </p:nvSpPr>
        <p:spPr>
          <a:xfrm>
            <a:off x="446408" y="2384690"/>
            <a:ext cx="4266705" cy="369332"/>
          </a:xfrm>
          <a:prstGeom prst="rect">
            <a:avLst/>
          </a:prstGeom>
          <a:noFill/>
        </p:spPr>
        <p:txBody>
          <a:bodyPr wrap="square" rtlCol="0">
            <a:spAutoFit/>
          </a:bodyPr>
          <a:lstStyle/>
          <a:p>
            <a:pPr algn="ctr"/>
            <a:r>
              <a:rPr lang="it-IT" dirty="0" err="1"/>
              <a:t>Operational</a:t>
            </a:r>
            <a:endParaRPr lang="it-IT" dirty="0"/>
          </a:p>
        </p:txBody>
      </p:sp>
      <p:sp>
        <p:nvSpPr>
          <p:cNvPr id="7" name="CasellaDiTesto 6">
            <a:extLst>
              <a:ext uri="{FF2B5EF4-FFF2-40B4-BE49-F238E27FC236}">
                <a16:creationId xmlns:a16="http://schemas.microsoft.com/office/drawing/2014/main" id="{DB948D00-EA20-E0D5-4703-FAE5DF6C9C8F}"/>
              </a:ext>
            </a:extLst>
          </p:cNvPr>
          <p:cNvSpPr txBox="1"/>
          <p:nvPr/>
        </p:nvSpPr>
        <p:spPr>
          <a:xfrm>
            <a:off x="5136426" y="2384690"/>
            <a:ext cx="3852601" cy="369332"/>
          </a:xfrm>
          <a:prstGeom prst="rect">
            <a:avLst/>
          </a:prstGeom>
          <a:noFill/>
        </p:spPr>
        <p:txBody>
          <a:bodyPr wrap="square" rtlCol="0">
            <a:spAutoFit/>
          </a:bodyPr>
          <a:lstStyle/>
          <a:p>
            <a:pPr algn="ctr"/>
            <a:r>
              <a:rPr lang="it-IT" dirty="0" err="1"/>
              <a:t>Analytical</a:t>
            </a:r>
            <a:endParaRPr lang="it-IT" dirty="0"/>
          </a:p>
        </p:txBody>
      </p:sp>
      <p:sp>
        <p:nvSpPr>
          <p:cNvPr id="8" name="Elaborazione alternativa 7">
            <a:extLst>
              <a:ext uri="{FF2B5EF4-FFF2-40B4-BE49-F238E27FC236}">
                <a16:creationId xmlns:a16="http://schemas.microsoft.com/office/drawing/2014/main" id="{3D3F86DB-7006-C2E1-8C47-985CEE471A76}"/>
              </a:ext>
            </a:extLst>
          </p:cNvPr>
          <p:cNvSpPr/>
          <p:nvPr/>
        </p:nvSpPr>
        <p:spPr>
          <a:xfrm>
            <a:off x="4543506"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E</a:t>
            </a:r>
          </a:p>
        </p:txBody>
      </p:sp>
      <p:sp>
        <p:nvSpPr>
          <p:cNvPr id="9" name="Elaborazione alternativa 8">
            <a:extLst>
              <a:ext uri="{FF2B5EF4-FFF2-40B4-BE49-F238E27FC236}">
                <a16:creationId xmlns:a16="http://schemas.microsoft.com/office/drawing/2014/main" id="{3135F47F-5873-7637-6E83-67269FBF2BDB}"/>
              </a:ext>
            </a:extLst>
          </p:cNvPr>
          <p:cNvSpPr/>
          <p:nvPr/>
        </p:nvSpPr>
        <p:spPr>
          <a:xfrm>
            <a:off x="4798345"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T</a:t>
            </a:r>
          </a:p>
        </p:txBody>
      </p:sp>
      <p:sp>
        <p:nvSpPr>
          <p:cNvPr id="10" name="Elaborazione alternativa 9">
            <a:extLst>
              <a:ext uri="{FF2B5EF4-FFF2-40B4-BE49-F238E27FC236}">
                <a16:creationId xmlns:a16="http://schemas.microsoft.com/office/drawing/2014/main" id="{C0BFE25C-9E9C-ABB2-6E98-4BDEB1AE85B5}"/>
              </a:ext>
            </a:extLst>
          </p:cNvPr>
          <p:cNvSpPr/>
          <p:nvPr/>
        </p:nvSpPr>
        <p:spPr>
          <a:xfrm>
            <a:off x="5050664"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L</a:t>
            </a:r>
          </a:p>
        </p:txBody>
      </p:sp>
      <p:cxnSp>
        <p:nvCxnSpPr>
          <p:cNvPr id="11" name="Connettore 2 10">
            <a:extLst>
              <a:ext uri="{FF2B5EF4-FFF2-40B4-BE49-F238E27FC236}">
                <a16:creationId xmlns:a16="http://schemas.microsoft.com/office/drawing/2014/main" id="{25D8A2A3-ECC5-BCFB-6A90-E0F9E0F967FB}"/>
              </a:ext>
            </a:extLst>
          </p:cNvPr>
          <p:cNvCxnSpPr>
            <a:cxnSpLocks/>
          </p:cNvCxnSpPr>
          <p:nvPr/>
        </p:nvCxnSpPr>
        <p:spPr>
          <a:xfrm flipV="1">
            <a:off x="4202564" y="4117790"/>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63E26FBD-7047-5A53-64A1-978DED807148}"/>
              </a:ext>
            </a:extLst>
          </p:cNvPr>
          <p:cNvCxnSpPr/>
          <p:nvPr/>
        </p:nvCxnSpPr>
        <p:spPr>
          <a:xfrm flipV="1">
            <a:off x="5308574" y="4117789"/>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a:solidFill>
                  <a:schemeClr val="tx1">
                    <a:alpha val="80000"/>
                  </a:schemeClr>
                </a:solidFill>
                <a:latin typeface="+mn-lt"/>
                <a:ea typeface="+mn-ea"/>
                <a:cs typeface="+mn-cs"/>
              </a:rPr>
              <a:t>17/05/2023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pic>
        <p:nvPicPr>
          <p:cNvPr id="4" name="Immagine 3">
            <a:extLst>
              <a:ext uri="{FF2B5EF4-FFF2-40B4-BE49-F238E27FC236}">
                <a16:creationId xmlns:a16="http://schemas.microsoft.com/office/drawing/2014/main" id="{997D8C20-0854-B017-E46D-817E874B6C21}"/>
              </a:ext>
            </a:extLst>
          </p:cNvPr>
          <p:cNvPicPr>
            <a:picLocks noChangeAspect="1"/>
          </p:cNvPicPr>
          <p:nvPr/>
        </p:nvPicPr>
        <p:blipFill>
          <a:blip r:embed="rId2"/>
          <a:stretch>
            <a:fillRect/>
          </a:stretch>
        </p:blipFill>
        <p:spPr>
          <a:xfrm>
            <a:off x="2029235" y="2663709"/>
            <a:ext cx="5085525" cy="3267450"/>
          </a:xfrm>
          <a:prstGeom prst="rect">
            <a:avLst/>
          </a:prstGeom>
        </p:spPr>
      </p:pic>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Misintegration</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984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err="1"/>
              <a:t>Centralized</a:t>
            </a:r>
            <a:endParaRPr lang="it-IT" sz="3200" dirty="0"/>
          </a:p>
          <a:p>
            <a:pPr algn="ctr"/>
            <a:r>
              <a:rPr lang="it-IT" sz="3200" dirty="0" err="1"/>
              <a:t>Monolithic</a:t>
            </a:r>
            <a:endParaRPr lang="it-IT" sz="3200" dirty="0"/>
          </a:p>
        </p:txBody>
      </p:sp>
      <p:pic>
        <p:nvPicPr>
          <p:cNvPr id="2" name="Immagine 1" descr="Immagine che contiene testo&#10;&#10;Descrizione generata automaticamente">
            <a:extLst>
              <a:ext uri="{FF2B5EF4-FFF2-40B4-BE49-F238E27FC236}">
                <a16:creationId xmlns:a16="http://schemas.microsoft.com/office/drawing/2014/main" id="{6458C5EB-9FC2-6275-E5A4-EDA6B2F1F2A2}"/>
              </a:ext>
            </a:extLst>
          </p:cNvPr>
          <p:cNvPicPr>
            <a:picLocks noChangeAspect="1"/>
          </p:cNvPicPr>
          <p:nvPr/>
        </p:nvPicPr>
        <p:blipFill>
          <a:blip r:embed="rId2"/>
          <a:stretch>
            <a:fillRect/>
          </a:stretch>
        </p:blipFill>
        <p:spPr>
          <a:xfrm>
            <a:off x="3255183" y="2432962"/>
            <a:ext cx="5085525" cy="2352055"/>
          </a:xfrm>
          <a:prstGeom prst="rect">
            <a:avLst/>
          </a:prstGeom>
        </p:spPr>
      </p:pic>
    </p:spTree>
    <p:extLst>
      <p:ext uri="{BB962C8B-B14F-4D97-AF65-F5344CB8AC3E}">
        <p14:creationId xmlns:p14="http://schemas.microsoft.com/office/powerpoint/2010/main" val="416205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Decomposition</a:t>
            </a:r>
            <a:endParaRPr lang="it-IT" sz="2400" dirty="0"/>
          </a:p>
        </p:txBody>
      </p:sp>
      <p:sp>
        <p:nvSpPr>
          <p:cNvPr id="2" name="CasellaDiTesto 1">
            <a:extLst>
              <a:ext uri="{FF2B5EF4-FFF2-40B4-BE49-F238E27FC236}">
                <a16:creationId xmlns:a16="http://schemas.microsoft.com/office/drawing/2014/main" id="{C25D6414-C519-648C-DEFD-4C5186624837}"/>
              </a:ext>
            </a:extLst>
          </p:cNvPr>
          <p:cNvSpPr txBox="1"/>
          <p:nvPr/>
        </p:nvSpPr>
        <p:spPr>
          <a:xfrm>
            <a:off x="6133437" y="4286930"/>
            <a:ext cx="2586653" cy="923330"/>
          </a:xfrm>
          <a:prstGeom prst="rect">
            <a:avLst/>
          </a:prstGeom>
          <a:noFill/>
        </p:spPr>
        <p:txBody>
          <a:bodyPr wrap="square" rtlCol="0">
            <a:spAutoFit/>
          </a:bodyPr>
          <a:lstStyle/>
          <a:p>
            <a:pPr algn="ctr"/>
            <a:r>
              <a:rPr lang="it-IT" dirty="0"/>
              <a:t>Architecture </a:t>
            </a:r>
            <a:r>
              <a:rPr lang="it-IT" dirty="0" err="1"/>
              <a:t>decomposition</a:t>
            </a:r>
            <a:r>
              <a:rPr lang="it-IT" dirty="0"/>
              <a:t> </a:t>
            </a:r>
            <a:r>
              <a:rPr lang="it-IT" dirty="0" err="1"/>
              <a:t>orthogonal</a:t>
            </a:r>
            <a:r>
              <a:rPr lang="it-IT" dirty="0"/>
              <a:t> to </a:t>
            </a:r>
            <a:r>
              <a:rPr lang="it-IT" dirty="0" err="1"/>
              <a:t>change</a:t>
            </a:r>
            <a:endParaRPr lang="it-IT" dirty="0"/>
          </a:p>
        </p:txBody>
      </p:sp>
      <p:sp>
        <p:nvSpPr>
          <p:cNvPr id="4" name="CasellaDiTesto 3">
            <a:extLst>
              <a:ext uri="{FF2B5EF4-FFF2-40B4-BE49-F238E27FC236}">
                <a16:creationId xmlns:a16="http://schemas.microsoft.com/office/drawing/2014/main" id="{C65A53A8-8530-7440-8C21-E14A6D15639C}"/>
              </a:ext>
            </a:extLst>
          </p:cNvPr>
          <p:cNvSpPr txBox="1"/>
          <p:nvPr/>
        </p:nvSpPr>
        <p:spPr>
          <a:xfrm>
            <a:off x="3246080" y="4286930"/>
            <a:ext cx="2212848" cy="923330"/>
          </a:xfrm>
          <a:prstGeom prst="rect">
            <a:avLst/>
          </a:prstGeom>
          <a:noFill/>
        </p:spPr>
        <p:txBody>
          <a:bodyPr wrap="square" rtlCol="0">
            <a:spAutoFit/>
          </a:bodyPr>
          <a:lstStyle/>
          <a:p>
            <a:pPr algn="ctr"/>
            <a:r>
              <a:rPr lang="it-IT" dirty="0"/>
              <a:t>Scale Architecture with top-</a:t>
            </a:r>
            <a:r>
              <a:rPr lang="it-IT" dirty="0" err="1"/>
              <a:t>level</a:t>
            </a:r>
            <a:r>
              <a:rPr lang="it-IT" dirty="0"/>
              <a:t> technical </a:t>
            </a:r>
            <a:r>
              <a:rPr lang="it-IT" dirty="0" err="1"/>
              <a:t>partitioning</a:t>
            </a:r>
            <a:endParaRPr lang="it-IT" dirty="0"/>
          </a:p>
        </p:txBody>
      </p:sp>
      <p:sp>
        <p:nvSpPr>
          <p:cNvPr id="5" name="Rettangolo con angoli arrotondati 4">
            <a:extLst>
              <a:ext uri="{FF2B5EF4-FFF2-40B4-BE49-F238E27FC236}">
                <a16:creationId xmlns:a16="http://schemas.microsoft.com/office/drawing/2014/main" id="{D0331527-5BC1-2A74-78F0-9EC603209456}"/>
              </a:ext>
            </a:extLst>
          </p:cNvPr>
          <p:cNvSpPr/>
          <p:nvPr/>
        </p:nvSpPr>
        <p:spPr>
          <a:xfrm>
            <a:off x="3246080"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INGEST</a:t>
            </a:r>
          </a:p>
        </p:txBody>
      </p:sp>
      <p:sp>
        <p:nvSpPr>
          <p:cNvPr id="6" name="Rettangolo con angoli arrotondati 5">
            <a:extLst>
              <a:ext uri="{FF2B5EF4-FFF2-40B4-BE49-F238E27FC236}">
                <a16:creationId xmlns:a16="http://schemas.microsoft.com/office/drawing/2014/main" id="{62ECF479-2C35-AF8D-9FDC-476F3FC55A7E}"/>
              </a:ext>
            </a:extLst>
          </p:cNvPr>
          <p:cNvSpPr/>
          <p:nvPr/>
        </p:nvSpPr>
        <p:spPr>
          <a:xfrm>
            <a:off x="3246080"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a:t>
            </a:r>
          </a:p>
        </p:txBody>
      </p:sp>
      <p:sp>
        <p:nvSpPr>
          <p:cNvPr id="8" name="Rettangolo con angoli arrotondati 7">
            <a:extLst>
              <a:ext uri="{FF2B5EF4-FFF2-40B4-BE49-F238E27FC236}">
                <a16:creationId xmlns:a16="http://schemas.microsoft.com/office/drawing/2014/main" id="{6D7FBE03-A4F7-80B3-5C59-E4F46108E5AF}"/>
              </a:ext>
            </a:extLst>
          </p:cNvPr>
          <p:cNvSpPr/>
          <p:nvPr/>
        </p:nvSpPr>
        <p:spPr>
          <a:xfrm>
            <a:off x="3246080" y="300323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SERVE</a:t>
            </a:r>
          </a:p>
        </p:txBody>
      </p:sp>
      <p:sp>
        <p:nvSpPr>
          <p:cNvPr id="9" name="Rettangolo con angoli arrotondati 8">
            <a:extLst>
              <a:ext uri="{FF2B5EF4-FFF2-40B4-BE49-F238E27FC236}">
                <a16:creationId xmlns:a16="http://schemas.microsoft.com/office/drawing/2014/main" id="{7F7003D6-58FD-B39D-9E79-50D1FAEADD91}"/>
              </a:ext>
            </a:extLst>
          </p:cNvPr>
          <p:cNvSpPr/>
          <p:nvPr/>
        </p:nvSpPr>
        <p:spPr>
          <a:xfrm>
            <a:off x="6065282"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FEATURES</a:t>
            </a:r>
          </a:p>
        </p:txBody>
      </p:sp>
      <p:sp>
        <p:nvSpPr>
          <p:cNvPr id="10" name="Rettangolo con angoli arrotondati 9">
            <a:extLst>
              <a:ext uri="{FF2B5EF4-FFF2-40B4-BE49-F238E27FC236}">
                <a16:creationId xmlns:a16="http://schemas.microsoft.com/office/drawing/2014/main" id="{765DC04F-E36D-A742-87A3-2534811EC26F}"/>
              </a:ext>
            </a:extLst>
          </p:cNvPr>
          <p:cNvSpPr/>
          <p:nvPr/>
        </p:nvSpPr>
        <p:spPr>
          <a:xfrm>
            <a:off x="6065282"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CAPABILITIES</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Hyper-specialized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silos</a:t>
            </a:r>
          </a:p>
        </p:txBody>
      </p:sp>
      <p:pic>
        <p:nvPicPr>
          <p:cNvPr id="4" name="Immagine 3">
            <a:extLst>
              <a:ext uri="{FF2B5EF4-FFF2-40B4-BE49-F238E27FC236}">
                <a16:creationId xmlns:a16="http://schemas.microsoft.com/office/drawing/2014/main" id="{5580689A-E35A-8F37-255A-041C72038C07}"/>
              </a:ext>
            </a:extLst>
          </p:cNvPr>
          <p:cNvPicPr>
            <a:picLocks noChangeAspect="1"/>
          </p:cNvPicPr>
          <p:nvPr/>
        </p:nvPicPr>
        <p:blipFill>
          <a:blip r:embed="rId2"/>
          <a:stretch>
            <a:fillRect/>
          </a:stretch>
        </p:blipFill>
        <p:spPr>
          <a:xfrm>
            <a:off x="2582949" y="2446089"/>
            <a:ext cx="3978097" cy="3728164"/>
          </a:xfrm>
          <a:prstGeom prst="rect">
            <a:avLst/>
          </a:prstGeom>
        </p:spPr>
      </p:pic>
    </p:spTree>
    <p:extLst>
      <p:ext uri="{BB962C8B-B14F-4D97-AF65-F5344CB8AC3E}">
        <p14:creationId xmlns:p14="http://schemas.microsoft.com/office/powerpoint/2010/main" val="3541330735"/>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662</TotalTime>
  <Words>692</Words>
  <Application>Microsoft Office PowerPoint</Application>
  <PresentationFormat>Presentazione su schermo (4:3)</PresentationFormat>
  <Paragraphs>189</Paragraphs>
  <Slides>40</Slides>
  <Notes>2</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40</vt:i4>
      </vt:variant>
    </vt:vector>
  </HeadingPairs>
  <TitlesOfParts>
    <vt:vector size="51" baseType="lpstr">
      <vt:lpstr>Arial</vt:lpstr>
      <vt:lpstr>Open Sans</vt:lpstr>
      <vt:lpstr>Mangal</vt:lpstr>
      <vt:lpstr>Calibri</vt:lpstr>
      <vt:lpstr>Open Sans Light</vt:lpstr>
      <vt:lpstr>Calibri Light</vt:lpstr>
      <vt:lpstr>Cavolini</vt:lpstr>
      <vt:lpstr>Source Sans Pro</vt:lpstr>
      <vt:lpstr>Opens Sans</vt:lpstr>
      <vt:lpstr>Calibri (Corpo)</vt:lpstr>
      <vt:lpstr>Tema I3</vt:lpstr>
      <vt:lpstr>DDD anche nei Dati?</vt:lpstr>
      <vt:lpstr>All we need is Data!</vt:lpstr>
      <vt:lpstr>NewVantage Report</vt:lpstr>
      <vt:lpstr>Failure Symptoms</vt:lpstr>
      <vt:lpstr>Operational vs Analytical</vt:lpstr>
      <vt:lpstr>Misintegration</vt:lpstr>
      <vt:lpstr>Failure Symptoms</vt:lpstr>
      <vt:lpstr>Failure Symptoms</vt:lpstr>
      <vt:lpstr>Misintegration</vt:lpstr>
      <vt:lpstr>Failure Symptoms</vt:lpstr>
      <vt:lpstr>Data Mesh (Zhamak Dehghani) </vt:lpstr>
      <vt:lpstr>Presentazione standard di PowerPoint</vt:lpstr>
      <vt:lpstr>Domain-Driven Design</vt:lpstr>
      <vt:lpstr>Presentazione standard di PowerPoint</vt:lpstr>
      <vt:lpstr>CQRS + ES</vt:lpstr>
      <vt:lpstr>The Principles</vt:lpstr>
      <vt:lpstr>Presentazione standard di PowerPoint</vt:lpstr>
      <vt:lpstr>Presentazione standard di PowerPoint</vt:lpstr>
      <vt:lpstr>Presentazione standard di PowerPoint</vt:lpstr>
      <vt:lpstr>Presentazione standard di PowerPoint</vt:lpstr>
      <vt:lpstr>A Succesful Product</vt:lpstr>
      <vt:lpstr>Failure Symptoms</vt:lpstr>
      <vt:lpstr>Presentazione standard di PowerPoint</vt:lpstr>
      <vt:lpstr>Data Mesh (Zhamak Dehghani) </vt:lpstr>
      <vt:lpstr>Misintegration</vt:lpstr>
      <vt:lpstr>Misintegration</vt:lpstr>
      <vt:lpstr>Presentazione standard di PowerPoint</vt:lpstr>
      <vt:lpstr>Failure Symptoms</vt:lpstr>
      <vt:lpstr>Logical Architecture</vt:lpstr>
      <vt:lpstr>Misintegration</vt:lpstr>
      <vt:lpstr>Presentazione standard di PowerPoint</vt:lpstr>
      <vt:lpstr>Failure Symptoms</vt:lpstr>
      <vt:lpstr>Presentazione standard di PowerPoint</vt:lpstr>
      <vt:lpstr>Presentazione standard di PowerPoint</vt:lpstr>
      <vt:lpstr>Failure Symptoms</vt:lpstr>
      <vt:lpstr>Failure Symptoms</vt:lpstr>
      <vt:lpstr>Misintegration</vt:lpstr>
      <vt:lpstr>Failure Symptoms</vt:lpstr>
      <vt:lpstr>Misintegration</vt:lpstr>
      <vt:lpstr>About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116</cp:revision>
  <dcterms:created xsi:type="dcterms:W3CDTF">2017-02-20T14:14:58Z</dcterms:created>
  <dcterms:modified xsi:type="dcterms:W3CDTF">2023-05-11T13:56:46Z</dcterms:modified>
</cp:coreProperties>
</file>